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6"/>
  </p:notesMasterIdLst>
  <p:handoutMasterIdLst>
    <p:handoutMasterId r:id="rId67"/>
  </p:handoutMasterIdLst>
  <p:sldIdLst>
    <p:sldId id="256" r:id="rId5"/>
    <p:sldId id="400" r:id="rId6"/>
    <p:sldId id="336" r:id="rId7"/>
    <p:sldId id="339" r:id="rId8"/>
    <p:sldId id="381" r:id="rId9"/>
    <p:sldId id="364" r:id="rId10"/>
    <p:sldId id="382" r:id="rId11"/>
    <p:sldId id="383" r:id="rId12"/>
    <p:sldId id="384" r:id="rId13"/>
    <p:sldId id="385" r:id="rId14"/>
    <p:sldId id="386" r:id="rId15"/>
    <p:sldId id="388" r:id="rId16"/>
    <p:sldId id="387" r:id="rId17"/>
    <p:sldId id="389" r:id="rId18"/>
    <p:sldId id="390" r:id="rId19"/>
    <p:sldId id="394" r:id="rId20"/>
    <p:sldId id="391" r:id="rId21"/>
    <p:sldId id="392" r:id="rId22"/>
    <p:sldId id="393" r:id="rId23"/>
    <p:sldId id="395" r:id="rId24"/>
    <p:sldId id="398" r:id="rId25"/>
    <p:sldId id="396" r:id="rId26"/>
    <p:sldId id="399" r:id="rId27"/>
    <p:sldId id="397" r:id="rId28"/>
    <p:sldId id="433" r:id="rId29"/>
    <p:sldId id="434" r:id="rId30"/>
    <p:sldId id="435" r:id="rId31"/>
    <p:sldId id="436" r:id="rId32"/>
    <p:sldId id="401" r:id="rId33"/>
    <p:sldId id="402" r:id="rId34"/>
    <p:sldId id="404" r:id="rId35"/>
    <p:sldId id="403" r:id="rId36"/>
    <p:sldId id="405" r:id="rId37"/>
    <p:sldId id="408" r:id="rId38"/>
    <p:sldId id="406" r:id="rId39"/>
    <p:sldId id="407" r:id="rId40"/>
    <p:sldId id="409" r:id="rId41"/>
    <p:sldId id="410" r:id="rId42"/>
    <p:sldId id="411" r:id="rId43"/>
    <p:sldId id="412" r:id="rId44"/>
    <p:sldId id="413" r:id="rId45"/>
    <p:sldId id="414" r:id="rId46"/>
    <p:sldId id="415" r:id="rId47"/>
    <p:sldId id="416" r:id="rId48"/>
    <p:sldId id="417" r:id="rId49"/>
    <p:sldId id="418" r:id="rId50"/>
    <p:sldId id="419" r:id="rId51"/>
    <p:sldId id="420" r:id="rId52"/>
    <p:sldId id="421" r:id="rId53"/>
    <p:sldId id="422" r:id="rId54"/>
    <p:sldId id="424" r:id="rId55"/>
    <p:sldId id="425" r:id="rId56"/>
    <p:sldId id="426" r:id="rId57"/>
    <p:sldId id="427" r:id="rId58"/>
    <p:sldId id="428" r:id="rId59"/>
    <p:sldId id="429" r:id="rId60"/>
    <p:sldId id="430" r:id="rId61"/>
    <p:sldId id="431" r:id="rId62"/>
    <p:sldId id="423" r:id="rId63"/>
    <p:sldId id="432" r:id="rId64"/>
    <p:sldId id="38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88" autoAdjust="0"/>
  </p:normalViewPr>
  <p:slideViewPr>
    <p:cSldViewPr snapToGrid="0">
      <p:cViewPr varScale="1">
        <p:scale>
          <a:sx n="83" d="100"/>
          <a:sy n="83" d="100"/>
        </p:scale>
        <p:origin x="686"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8DD508-762E-4A56-8057-6F3E893FE061}" type="datetimeFigureOut">
              <a:rPr lang="en-US" smtClean="0"/>
              <a:t>4/16/2023</a:t>
            </a:fld>
            <a:endParaRPr lang="en-US" dirty="0"/>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FE5E4-E7AD-46D7-82A6-8E6D0CE600B6}" type="slidenum">
              <a:rPr lang="en-US" smtClean="0"/>
              <a:t>‹#›</a:t>
            </a:fld>
            <a:endParaRPr lang="en-US" dirty="0"/>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9CD52-EA80-42E8-964B-0DC3907FFC08}" type="datetimeFigureOut">
              <a:rPr lang="en-US" smtClean="0"/>
              <a:t>4/16/2023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5DD2-187C-450F-BB87-F62B9ADB04D5}" type="slidenum">
              <a:rPr lang="en-US" smtClean="0"/>
              <a:t>‹#›</a:t>
            </a:fld>
            <a:endParaRPr lang="en-US" dirty="0"/>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2</a:t>
            </a:fld>
            <a:endParaRPr lang="en-US" dirty="0"/>
          </a:p>
        </p:txBody>
      </p:sp>
    </p:spTree>
    <p:extLst>
      <p:ext uri="{BB962C8B-B14F-4D97-AF65-F5344CB8AC3E}">
        <p14:creationId xmlns:p14="http://schemas.microsoft.com/office/powerpoint/2010/main" val="3152978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40</a:t>
            </a:fld>
            <a:endParaRPr lang="en-US" dirty="0"/>
          </a:p>
        </p:txBody>
      </p:sp>
    </p:spTree>
    <p:extLst>
      <p:ext uri="{BB962C8B-B14F-4D97-AF65-F5344CB8AC3E}">
        <p14:creationId xmlns:p14="http://schemas.microsoft.com/office/powerpoint/2010/main" val="2251246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44</a:t>
            </a:fld>
            <a:endParaRPr lang="en-US" dirty="0"/>
          </a:p>
        </p:txBody>
      </p:sp>
    </p:spTree>
    <p:extLst>
      <p:ext uri="{BB962C8B-B14F-4D97-AF65-F5344CB8AC3E}">
        <p14:creationId xmlns:p14="http://schemas.microsoft.com/office/powerpoint/2010/main" val="1742679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46</a:t>
            </a:fld>
            <a:endParaRPr lang="en-US" dirty="0"/>
          </a:p>
        </p:txBody>
      </p:sp>
    </p:spTree>
    <p:extLst>
      <p:ext uri="{BB962C8B-B14F-4D97-AF65-F5344CB8AC3E}">
        <p14:creationId xmlns:p14="http://schemas.microsoft.com/office/powerpoint/2010/main" val="3659198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49</a:t>
            </a:fld>
            <a:endParaRPr lang="en-US" dirty="0"/>
          </a:p>
        </p:txBody>
      </p:sp>
    </p:spTree>
    <p:extLst>
      <p:ext uri="{BB962C8B-B14F-4D97-AF65-F5344CB8AC3E}">
        <p14:creationId xmlns:p14="http://schemas.microsoft.com/office/powerpoint/2010/main" val="224963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3</a:t>
            </a:fld>
            <a:endParaRPr lang="en-US" dirty="0"/>
          </a:p>
        </p:txBody>
      </p:sp>
    </p:spTree>
    <p:extLst>
      <p:ext uri="{BB962C8B-B14F-4D97-AF65-F5344CB8AC3E}">
        <p14:creationId xmlns:p14="http://schemas.microsoft.com/office/powerpoint/2010/main" val="4023325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7</a:t>
            </a:fld>
            <a:endParaRPr lang="en-US" dirty="0"/>
          </a:p>
        </p:txBody>
      </p:sp>
    </p:spTree>
    <p:extLst>
      <p:ext uri="{BB962C8B-B14F-4D97-AF65-F5344CB8AC3E}">
        <p14:creationId xmlns:p14="http://schemas.microsoft.com/office/powerpoint/2010/main" val="406270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12</a:t>
            </a:fld>
            <a:endParaRPr lang="en-US" dirty="0"/>
          </a:p>
        </p:txBody>
      </p:sp>
    </p:spTree>
    <p:extLst>
      <p:ext uri="{BB962C8B-B14F-4D97-AF65-F5344CB8AC3E}">
        <p14:creationId xmlns:p14="http://schemas.microsoft.com/office/powerpoint/2010/main" val="1449405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18</a:t>
            </a:fld>
            <a:endParaRPr lang="en-US" dirty="0"/>
          </a:p>
        </p:txBody>
      </p:sp>
    </p:spTree>
    <p:extLst>
      <p:ext uri="{BB962C8B-B14F-4D97-AF65-F5344CB8AC3E}">
        <p14:creationId xmlns:p14="http://schemas.microsoft.com/office/powerpoint/2010/main" val="2817536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21</a:t>
            </a:fld>
            <a:endParaRPr lang="en-US" dirty="0"/>
          </a:p>
        </p:txBody>
      </p:sp>
    </p:spTree>
    <p:extLst>
      <p:ext uri="{BB962C8B-B14F-4D97-AF65-F5344CB8AC3E}">
        <p14:creationId xmlns:p14="http://schemas.microsoft.com/office/powerpoint/2010/main" val="443969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29</a:t>
            </a:fld>
            <a:endParaRPr lang="en-US" dirty="0"/>
          </a:p>
        </p:txBody>
      </p:sp>
    </p:spTree>
    <p:extLst>
      <p:ext uri="{BB962C8B-B14F-4D97-AF65-F5344CB8AC3E}">
        <p14:creationId xmlns:p14="http://schemas.microsoft.com/office/powerpoint/2010/main" val="2898228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30</a:t>
            </a:fld>
            <a:endParaRPr lang="en-US" dirty="0"/>
          </a:p>
        </p:txBody>
      </p:sp>
    </p:spTree>
    <p:extLst>
      <p:ext uri="{BB962C8B-B14F-4D97-AF65-F5344CB8AC3E}">
        <p14:creationId xmlns:p14="http://schemas.microsoft.com/office/powerpoint/2010/main" val="339554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35</a:t>
            </a:fld>
            <a:endParaRPr lang="en-US" dirty="0"/>
          </a:p>
        </p:txBody>
      </p:sp>
    </p:spTree>
    <p:extLst>
      <p:ext uri="{BB962C8B-B14F-4D97-AF65-F5344CB8AC3E}">
        <p14:creationId xmlns:p14="http://schemas.microsoft.com/office/powerpoint/2010/main" val="2013111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dirty="0"/>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dirty="0"/>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1155618"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1146908"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tx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6155877"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dirty="0"/>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5786024"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10152166" y="4249059"/>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a:lstStyle>
            <a:lvl1pPr>
              <a:buNone/>
              <a:defRPr b="1"/>
            </a:lvl1pPr>
          </a:lstStyle>
          <a:p>
            <a:pPr lvl="0"/>
            <a:r>
              <a:rPr lang="en-US" dirty="0"/>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a:lstStyle>
            <a:lvl1pPr>
              <a:buNone/>
              <a:defRPr b="1"/>
            </a:lvl1pPr>
          </a:lstStyle>
          <a:p>
            <a:pPr lvl="0"/>
            <a:r>
              <a:rPr lang="en-US" dirty="0"/>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a:lstStyle>
            <a:lvl1pPr>
              <a:buNone/>
              <a:defRPr b="1"/>
            </a:lvl1pPr>
          </a:lstStyle>
          <a:p>
            <a:pPr lvl="0"/>
            <a:r>
              <a:rPr lang="en-US" dirty="0"/>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a:lstStyle>
            <a:lvl1pPr>
              <a:buNone/>
              <a:defRPr b="1"/>
            </a:lvl1pPr>
          </a:lstStyle>
          <a:p>
            <a:pPr lvl="0"/>
            <a:r>
              <a:rPr lang="en-US" dirty="0"/>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a:lstStyle>
            <a:lvl1pPr>
              <a:buNone/>
              <a:defRPr b="1"/>
            </a:lvl1pPr>
          </a:lstStyle>
          <a:p>
            <a:pPr lvl="0"/>
            <a:r>
              <a:rPr lang="en-US" dirty="0"/>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dirty="0"/>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dirty="0"/>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dirty="0"/>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dirty="0"/>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dirty="0"/>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endParaRPr lang="en-US" dirty="0"/>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11124000"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11124000"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8" y="1823520"/>
            <a:ext cx="10676681" cy="3210961"/>
          </a:xfrm>
        </p:spPr>
        <p:txBody>
          <a:bodyPr anchor="b">
            <a:normAutofit/>
          </a:bodyPr>
          <a:lstStyle>
            <a:lvl1pPr>
              <a:defRPr sz="6000" b="1" spc="1500" baseline="0"/>
            </a:lvl1pPr>
          </a:lstStyle>
          <a:p>
            <a:r>
              <a:rPr lang="en-US" dirty="0"/>
              <a:t>CLICK TO ADD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endParaRPr lang="en-US" dirty="0"/>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dirty="0"/>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dirty="0"/>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endParaRPr lang="en-US" dirty="0"/>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dirty="0"/>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dirty="0"/>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dirty="0"/>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dirty="0"/>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dirty="0"/>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a:lstStyle/>
          <a:p>
            <a:r>
              <a:rPr lang="en-US" dirty="0"/>
              <a:t>Click to edit Master title style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
        <p:nvSpPr>
          <p:cNvPr id="2" name="Rectangle 1">
            <a:extLst>
              <a:ext uri="{FF2B5EF4-FFF2-40B4-BE49-F238E27FC236}">
                <a16:creationId xmlns:a16="http://schemas.microsoft.com/office/drawing/2014/main" id="{EF96AC85-47C4-BED3-9D68-128B9BA7FB01}"/>
              </a:ext>
            </a:extLst>
          </p:cNvPr>
          <p:cNvSpPr/>
          <p:nvPr userDrawn="1"/>
        </p:nvSpPr>
        <p:spPr>
          <a:xfrm>
            <a:off x="582154" y="823377"/>
            <a:ext cx="108000" cy="540000"/>
          </a:xfrm>
          <a:prstGeom prst="rect">
            <a:avLst/>
          </a:prstGeom>
          <a:solidFill>
            <a:schemeClr val="tx1"/>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A3FB7E4D-7226-2160-BD5A-D0476E4912D0}"/>
              </a:ext>
            </a:extLst>
          </p:cNvPr>
          <p:cNvSpPr>
            <a:spLocks noGrp="1"/>
          </p:cNvSpPr>
          <p:nvPr>
            <p:ph type="body" sz="quarter" idx="13"/>
          </p:nvPr>
        </p:nvSpPr>
        <p:spPr>
          <a:xfrm>
            <a:off x="838200" y="2000249"/>
            <a:ext cx="10096500" cy="4243625"/>
          </a:xfrm>
        </p:spPr>
        <p:txBody>
          <a:bodyPr/>
          <a:lstStyle>
            <a:lvl1pPr>
              <a:lnSpc>
                <a:spcPct val="100000"/>
              </a:lnSpc>
              <a:spcAft>
                <a:spcPts val="400"/>
              </a:spcAft>
              <a:defRPr sz="2400"/>
            </a:lvl1pPr>
            <a:lvl2pPr>
              <a:defRPr sz="2200"/>
            </a:lvl2pPr>
            <a:lvl5pPr marL="1828800" indent="0">
              <a:buFont typeface="+mj-l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dirty="0"/>
              <a:t>Click to add title</a:t>
            </a:r>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dirty="0"/>
              <a:t>Click to add subtitle</a:t>
            </a:r>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a:lstStyle/>
          <a:p>
            <a:r>
              <a:rPr lang="en-US"/>
              <a:t>2/1/20XX</a:t>
            </a:r>
            <a:endParaRPr lang="en-US" dirty="0"/>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a:lstStyle/>
          <a:p>
            <a:r>
              <a:rPr lang="en-US" dirty="0"/>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a:lstStyle/>
          <a:p>
            <a:fld id="{5EA792F7-1D9E-4C7E-A103-E8EDFDC2691E}" type="slidenum">
              <a:rPr lang="en-US" smtClean="0"/>
              <a:t>‹#›</a:t>
            </a:fld>
            <a:endParaRPr lang="en-US" dirty="0"/>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0579799" y="466375"/>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a:t>2/1/20XX</a:t>
            </a:r>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b="1" dirty="0"/>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cglab.ca/~sander/misc/ConvexGeneration/convex.html" TargetMode="Externa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607C874-782B-4427-B581-0597FA74FF03}"/>
              </a:ext>
            </a:extLst>
          </p:cNvPr>
          <p:cNvSpPr>
            <a:spLocks noGrp="1"/>
          </p:cNvSpPr>
          <p:nvPr>
            <p:ph type="ctrTitle"/>
          </p:nvPr>
        </p:nvSpPr>
        <p:spPr>
          <a:xfrm>
            <a:off x="322463" y="503497"/>
            <a:ext cx="5365238" cy="3845891"/>
          </a:xfrm>
        </p:spPr>
        <p:txBody>
          <a:bodyPr>
            <a:normAutofit/>
          </a:bodyPr>
          <a:lstStyle/>
          <a:p>
            <a:pPr>
              <a:lnSpc>
                <a:spcPct val="100000"/>
              </a:lnSpc>
            </a:pPr>
            <a:r>
              <a:rPr lang="en-US" sz="4500" spc="300" dirty="0"/>
              <a:t>ALGORITHMS LAB </a:t>
            </a:r>
            <a:br>
              <a:rPr lang="en-US" sz="4500" spc="300" dirty="0"/>
            </a:br>
            <a:r>
              <a:rPr lang="en-US" sz="4500" spc="300" dirty="0"/>
              <a:t>(CS-2271)</a:t>
            </a:r>
            <a:br>
              <a:rPr lang="en-US" sz="4500" spc="300" dirty="0"/>
            </a:br>
            <a:r>
              <a:rPr lang="en-US" sz="4500" spc="300" dirty="0"/>
              <a:t>ASSIGNMENT - 2</a:t>
            </a:r>
          </a:p>
        </p:txBody>
      </p:sp>
      <p:sp>
        <p:nvSpPr>
          <p:cNvPr id="10" name="Subtitle 9">
            <a:extLst>
              <a:ext uri="{FF2B5EF4-FFF2-40B4-BE49-F238E27FC236}">
                <a16:creationId xmlns:a16="http://schemas.microsoft.com/office/drawing/2014/main" id="{9DDF89BC-6718-4D28-9005-F42DB4D8B4BD}"/>
              </a:ext>
            </a:extLst>
          </p:cNvPr>
          <p:cNvSpPr>
            <a:spLocks noGrp="1"/>
          </p:cNvSpPr>
          <p:nvPr>
            <p:ph type="subTitle" idx="1"/>
          </p:nvPr>
        </p:nvSpPr>
        <p:spPr>
          <a:xfrm>
            <a:off x="410385" y="4459048"/>
            <a:ext cx="5277316" cy="1968129"/>
          </a:xfrm>
        </p:spPr>
        <p:txBody>
          <a:bodyPr/>
          <a:lstStyle/>
          <a:p>
            <a:pPr>
              <a:spcAft>
                <a:spcPts val="600"/>
              </a:spcAft>
            </a:pPr>
            <a:r>
              <a:rPr lang="en-US" spc="300" dirty="0"/>
              <a:t>ARITRA BANDYOPADHYAY (2021CSB107)</a:t>
            </a:r>
          </a:p>
          <a:p>
            <a:r>
              <a:rPr lang="en-US" spc="300" dirty="0"/>
              <a:t>BIPRADEEP BERA (2021CSB109)</a:t>
            </a:r>
          </a:p>
        </p:txBody>
      </p:sp>
      <p:pic>
        <p:nvPicPr>
          <p:cNvPr id="11" name="Picture Placeholder 10">
            <a:extLst>
              <a:ext uri="{FF2B5EF4-FFF2-40B4-BE49-F238E27FC236}">
                <a16:creationId xmlns:a16="http://schemas.microsoft.com/office/drawing/2014/main" id="{46756E01-D57B-4D2C-AA8A-8AE49DC76C9D}"/>
              </a:ext>
            </a:extLst>
          </p:cNvPr>
          <p:cNvPicPr>
            <a:picLocks noGrp="1" noChangeAspect="1"/>
          </p:cNvPicPr>
          <p:nvPr>
            <p:ph type="pic" sz="quarter" idx="13"/>
          </p:nvPr>
        </p:nvPicPr>
        <p:blipFill>
          <a:blip r:embed="rId2"/>
          <a:srcRect/>
          <a:stretch/>
        </p:blipFill>
        <p:spPr>
          <a:xfrm>
            <a:off x="5951475" y="587120"/>
            <a:ext cx="5290998" cy="5290998"/>
          </a:xfrm>
        </p:spPr>
      </p:pic>
    </p:spTree>
    <p:extLst>
      <p:ext uri="{BB962C8B-B14F-4D97-AF65-F5344CB8AC3E}">
        <p14:creationId xmlns:p14="http://schemas.microsoft.com/office/powerpoint/2010/main" val="245498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200" y="565739"/>
            <a:ext cx="10714892" cy="1124949"/>
          </a:xfrm>
        </p:spPr>
        <p:txBody>
          <a:bodyPr>
            <a:normAutofit fontScale="90000"/>
          </a:bodyPr>
          <a:lstStyle/>
          <a:p>
            <a:r>
              <a:rPr lang="en-US" dirty="0"/>
              <a:t>ANALYSIS OF BRUTE FORCE APPROACH</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10</a:t>
            </a:fld>
            <a:endParaRPr lang="en-US" dirty="0"/>
          </a:p>
        </p:txBody>
      </p:sp>
      <p:pic>
        <p:nvPicPr>
          <p:cNvPr id="9" name="Picture 8">
            <a:extLst>
              <a:ext uri="{FF2B5EF4-FFF2-40B4-BE49-F238E27FC236}">
                <a16:creationId xmlns:a16="http://schemas.microsoft.com/office/drawing/2014/main" id="{D96BF332-BD8F-8255-BF73-233F571933CA}"/>
              </a:ext>
            </a:extLst>
          </p:cNvPr>
          <p:cNvPicPr>
            <a:picLocks noChangeAspect="1"/>
          </p:cNvPicPr>
          <p:nvPr/>
        </p:nvPicPr>
        <p:blipFill rotWithShape="1">
          <a:blip r:embed="rId2"/>
          <a:srcRect l="4252" t="8585" r="7481" b="5125"/>
          <a:stretch/>
        </p:blipFill>
        <p:spPr>
          <a:xfrm>
            <a:off x="2671397" y="1598270"/>
            <a:ext cx="6630865" cy="5185808"/>
          </a:xfrm>
          <a:prstGeom prst="rect">
            <a:avLst/>
          </a:prstGeom>
        </p:spPr>
      </p:pic>
    </p:spTree>
    <p:extLst>
      <p:ext uri="{BB962C8B-B14F-4D97-AF65-F5344CB8AC3E}">
        <p14:creationId xmlns:p14="http://schemas.microsoft.com/office/powerpoint/2010/main" val="1371574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200" y="565739"/>
            <a:ext cx="10714892" cy="1124949"/>
          </a:xfrm>
        </p:spPr>
        <p:txBody>
          <a:bodyPr>
            <a:normAutofit fontScale="90000"/>
          </a:bodyPr>
          <a:lstStyle/>
          <a:p>
            <a:r>
              <a:rPr lang="en-US" dirty="0"/>
              <a:t>ANALYSIS OF BRUTE FORCE APPROACH</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a:xfrm>
            <a:off x="8610600" y="6335734"/>
            <a:ext cx="2743200" cy="365125"/>
          </a:xfrm>
        </p:spPr>
        <p:txBody>
          <a:bodyPr/>
          <a:lstStyle/>
          <a:p>
            <a:fld id="{80967E29-1480-472A-9FC5-C4768A52587C}" type="slidenum">
              <a:rPr lang="en-US" smtClean="0"/>
              <a:t>11</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38743B6-A539-D26E-CB66-04BCCA68C1B1}"/>
                  </a:ext>
                </a:extLst>
              </p:cNvPr>
              <p:cNvSpPr>
                <a:spLocks noGrp="1"/>
              </p:cNvSpPr>
              <p:nvPr>
                <p:ph type="body" sz="quarter" idx="13"/>
              </p:nvPr>
            </p:nvSpPr>
            <p:spPr>
              <a:xfrm>
                <a:off x="738554" y="1820008"/>
                <a:ext cx="6585438" cy="4901467"/>
              </a:xfrm>
            </p:spPr>
            <p:txBody>
              <a:bodyPr>
                <a:normAutofit fontScale="92500" lnSpcReduction="10000"/>
              </a:bodyPr>
              <a:lstStyle/>
              <a:p>
                <a:pPr algn="just">
                  <a:spcAft>
                    <a:spcPts val="600"/>
                  </a:spcAft>
                </a:pPr>
                <a:r>
                  <a:rPr lang="en-US" dirty="0"/>
                  <a:t>The time taken by the naïve recursive approach varies exponentially as the number of vertices increases.</a:t>
                </a:r>
              </a:p>
              <a:p>
                <a:pPr algn="just">
                  <a:spcAft>
                    <a:spcPts val="600"/>
                  </a:spcAft>
                </a:pPr>
                <a:r>
                  <a:rPr lang="en-US" dirty="0"/>
                  <a:t>Theoretically, this is because the problem size varies with Catalan Numbers as n (number of vertices) increases: </a:t>
                </a:r>
              </a:p>
              <a:p>
                <a:pPr marL="0" indent="0" algn="just">
                  <a:spcAft>
                    <a:spcPts val="600"/>
                  </a:spcAft>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𝑛</m:t>
                              </m:r>
                            </m:sup>
                          </m:sSup>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f>
                                <m:fPr>
                                  <m:type m:val="skw"/>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p>
                          </m:sSup>
                        </m:den>
                      </m:f>
                    </m:oMath>
                  </m:oMathPara>
                </a14:m>
                <a:endParaRPr lang="en-US" dirty="0"/>
              </a:p>
              <a:p>
                <a:pPr algn="just">
                  <a:spcAft>
                    <a:spcPts val="600"/>
                  </a:spcAft>
                </a:pPr>
                <a:r>
                  <a:rPr lang="en-US" sz="2400" dirty="0"/>
                  <a:t>This is because we are solving subproblems again and again when we encounter overlapping problems. Thus we can optimize by keeping a track of these solutions and not solvin</a:t>
                </a:r>
                <a:r>
                  <a:rPr lang="en-US" dirty="0"/>
                  <a:t>g them again.</a:t>
                </a:r>
                <a:endParaRPr lang="en-US" sz="2400" dirty="0"/>
              </a:p>
            </p:txBody>
          </p:sp>
        </mc:Choice>
        <mc:Fallback xmlns="">
          <p:sp>
            <p:nvSpPr>
              <p:cNvPr id="4" name="Text Placeholder 3">
                <a:extLst>
                  <a:ext uri="{FF2B5EF4-FFF2-40B4-BE49-F238E27FC236}">
                    <a16:creationId xmlns:a16="http://schemas.microsoft.com/office/drawing/2014/main" id="{B38743B6-A539-D26E-CB66-04BCCA68C1B1}"/>
                  </a:ext>
                </a:extLst>
              </p:cNvPr>
              <p:cNvSpPr>
                <a:spLocks noGrp="1" noRot="1" noChangeAspect="1" noMove="1" noResize="1" noEditPoints="1" noAdjustHandles="1" noChangeArrowheads="1" noChangeShapeType="1" noTextEdit="1"/>
              </p:cNvSpPr>
              <p:nvPr>
                <p:ph type="body" sz="quarter" idx="13"/>
              </p:nvPr>
            </p:nvSpPr>
            <p:spPr>
              <a:xfrm>
                <a:off x="738554" y="1820008"/>
                <a:ext cx="6585438" cy="4901467"/>
              </a:xfrm>
              <a:blipFill>
                <a:blip r:embed="rId2"/>
                <a:stretch>
                  <a:fillRect l="-1019" t="-1617" r="-120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8C498EA5-A235-8B42-E95A-0BE60DC5577E}"/>
              </a:ext>
            </a:extLst>
          </p:cNvPr>
          <p:cNvPicPr>
            <a:picLocks noChangeAspect="1"/>
          </p:cNvPicPr>
          <p:nvPr/>
        </p:nvPicPr>
        <p:blipFill>
          <a:blip r:embed="rId3"/>
          <a:stretch>
            <a:fillRect/>
          </a:stretch>
        </p:blipFill>
        <p:spPr>
          <a:xfrm>
            <a:off x="7524906" y="1956600"/>
            <a:ext cx="4472801" cy="2861585"/>
          </a:xfrm>
          <a:prstGeom prst="rect">
            <a:avLst/>
          </a:prstGeom>
        </p:spPr>
      </p:pic>
    </p:spTree>
    <p:extLst>
      <p:ext uri="{BB962C8B-B14F-4D97-AF65-F5344CB8AC3E}">
        <p14:creationId xmlns:p14="http://schemas.microsoft.com/office/powerpoint/2010/main" val="3519832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104043" y="1497469"/>
            <a:ext cx="11983915" cy="3863063"/>
          </a:xfrm>
        </p:spPr>
        <p:txBody>
          <a:bodyPr>
            <a:normAutofit/>
          </a:bodyPr>
          <a:lstStyle/>
          <a:p>
            <a:r>
              <a:rPr lang="en-US" sz="4400" spc="0" dirty="0"/>
              <a:t>1-C: </a:t>
            </a:r>
            <a:r>
              <a:rPr lang="en-US" sz="4400" dirty="0"/>
              <a:t>NEXT APPLY DYNAMIC PROGRAMMING, IN LINE WITH THE MATRIX CHAIN MULTIPLICATION PROBLEM</a:t>
            </a:r>
            <a:endParaRPr lang="en-US" dirty="0"/>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12</a:t>
            </a:fld>
            <a:endParaRPr lang="en-US" dirty="0">
              <a:solidFill>
                <a:srgbClr val="898989"/>
              </a:solidFill>
            </a:endParaRPr>
          </a:p>
        </p:txBody>
      </p:sp>
    </p:spTree>
    <p:extLst>
      <p:ext uri="{BB962C8B-B14F-4D97-AF65-F5344CB8AC3E}">
        <p14:creationId xmlns:p14="http://schemas.microsoft.com/office/powerpoint/2010/main" val="3008288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normAutofit fontScale="90000"/>
          </a:bodyPr>
          <a:lstStyle/>
          <a:p>
            <a:r>
              <a:rPr lang="en-US" dirty="0"/>
              <a:t>DYNAMIC PROGRAMMING APPROACH</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13</a:t>
            </a:fld>
            <a:endParaRPr lang="en-US" dirty="0"/>
          </a:p>
        </p:txBody>
      </p:sp>
      <p:sp>
        <p:nvSpPr>
          <p:cNvPr id="4" name="Text Placeholder 3">
            <a:extLst>
              <a:ext uri="{FF2B5EF4-FFF2-40B4-BE49-F238E27FC236}">
                <a16:creationId xmlns:a16="http://schemas.microsoft.com/office/drawing/2014/main" id="{8BB67C43-09A8-AD4B-40E2-EEAC2E50F8C5}"/>
              </a:ext>
            </a:extLst>
          </p:cNvPr>
          <p:cNvSpPr>
            <a:spLocks noGrp="1"/>
          </p:cNvSpPr>
          <p:nvPr>
            <p:ph type="body" sz="quarter" idx="13"/>
          </p:nvPr>
        </p:nvSpPr>
        <p:spPr>
          <a:xfrm>
            <a:off x="838200" y="2000249"/>
            <a:ext cx="6767146" cy="4243625"/>
          </a:xfrm>
        </p:spPr>
        <p:txBody>
          <a:bodyPr>
            <a:normAutofit/>
          </a:bodyPr>
          <a:lstStyle/>
          <a:p>
            <a:pPr algn="just">
              <a:spcAft>
                <a:spcPts val="600"/>
              </a:spcAft>
            </a:pPr>
            <a:r>
              <a:rPr lang="en-US" b="0" i="0" dirty="0">
                <a:solidFill>
                  <a:srgbClr val="FFFFFF"/>
                </a:solidFill>
                <a:effectLst/>
                <a:latin typeface="urw-din"/>
              </a:rPr>
              <a:t>It can be easily seen in the recursion tree that the problem has many overlapping subproblems. Since the problem has both properties: </a:t>
            </a:r>
            <a:r>
              <a:rPr lang="en-US" b="1" i="0" dirty="0">
                <a:effectLst/>
                <a:latin typeface="urw-din"/>
              </a:rPr>
              <a:t>Optimal Substructure</a:t>
            </a:r>
            <a:r>
              <a:rPr lang="en-US" b="0" i="0" dirty="0">
                <a:solidFill>
                  <a:srgbClr val="FFFFFF"/>
                </a:solidFill>
                <a:effectLst/>
                <a:latin typeface="urw-din"/>
              </a:rPr>
              <a:t> and </a:t>
            </a:r>
            <a:r>
              <a:rPr lang="en-US" b="1" i="0" dirty="0">
                <a:effectLst/>
                <a:latin typeface="urw-din"/>
              </a:rPr>
              <a:t>Overlapping Subproblems</a:t>
            </a:r>
            <a:r>
              <a:rPr lang="en-US" b="0" i="0" dirty="0">
                <a:solidFill>
                  <a:srgbClr val="FFFFFF"/>
                </a:solidFill>
                <a:effectLst/>
                <a:latin typeface="urw-din"/>
              </a:rPr>
              <a:t>, it can be efficiently solved using </a:t>
            </a:r>
            <a:r>
              <a:rPr lang="en-US" dirty="0">
                <a:solidFill>
                  <a:srgbClr val="FFFFFF"/>
                </a:solidFill>
                <a:latin typeface="urw-din"/>
              </a:rPr>
              <a:t>D</a:t>
            </a:r>
            <a:r>
              <a:rPr lang="en-US" b="0" i="0" dirty="0">
                <a:solidFill>
                  <a:srgbClr val="FFFFFF"/>
                </a:solidFill>
                <a:effectLst/>
                <a:latin typeface="urw-din"/>
              </a:rPr>
              <a:t>ynamic Programming.</a:t>
            </a:r>
          </a:p>
          <a:p>
            <a:pPr algn="just">
              <a:spcAft>
                <a:spcPts val="600"/>
              </a:spcAft>
            </a:pPr>
            <a:r>
              <a:rPr lang="en-US" sz="2400" dirty="0">
                <a:solidFill>
                  <a:srgbClr val="FFFFFF"/>
                </a:solidFill>
                <a:latin typeface="urw-din"/>
              </a:rPr>
              <a:t>We will be s</a:t>
            </a:r>
            <a:r>
              <a:rPr lang="en-US" dirty="0">
                <a:solidFill>
                  <a:srgbClr val="FFFFFF"/>
                </a:solidFill>
                <a:latin typeface="urw-din"/>
              </a:rPr>
              <a:t>toring the solution for the subproblems in a </a:t>
            </a:r>
            <a:r>
              <a:rPr lang="en-US" dirty="0" err="1">
                <a:solidFill>
                  <a:srgbClr val="FFFFFF"/>
                </a:solidFill>
                <a:latin typeface="urw-din"/>
              </a:rPr>
              <a:t>dp</a:t>
            </a:r>
            <a:r>
              <a:rPr lang="en-US" dirty="0">
                <a:solidFill>
                  <a:srgbClr val="FFFFFF"/>
                </a:solidFill>
                <a:latin typeface="urw-din"/>
              </a:rPr>
              <a:t> table and when overlapping problems come up while solving larger problems, we can simply use the result from the table.</a:t>
            </a:r>
            <a:endParaRPr lang="en-US" sz="2400" dirty="0"/>
          </a:p>
        </p:txBody>
      </p:sp>
      <p:pic>
        <p:nvPicPr>
          <p:cNvPr id="5" name="Picture 4">
            <a:extLst>
              <a:ext uri="{FF2B5EF4-FFF2-40B4-BE49-F238E27FC236}">
                <a16:creationId xmlns:a16="http://schemas.microsoft.com/office/drawing/2014/main" id="{D2A56867-1862-C8EF-D6F1-2B73A20D4D5F}"/>
              </a:ext>
            </a:extLst>
          </p:cNvPr>
          <p:cNvPicPr>
            <a:picLocks noChangeAspect="1"/>
          </p:cNvPicPr>
          <p:nvPr/>
        </p:nvPicPr>
        <p:blipFill>
          <a:blip r:embed="rId2"/>
          <a:stretch>
            <a:fillRect/>
          </a:stretch>
        </p:blipFill>
        <p:spPr>
          <a:xfrm>
            <a:off x="7996406" y="2000006"/>
            <a:ext cx="3834247" cy="2453054"/>
          </a:xfrm>
          <a:prstGeom prst="rect">
            <a:avLst/>
          </a:prstGeom>
        </p:spPr>
      </p:pic>
    </p:spTree>
    <p:extLst>
      <p:ext uri="{BB962C8B-B14F-4D97-AF65-F5344CB8AC3E}">
        <p14:creationId xmlns:p14="http://schemas.microsoft.com/office/powerpoint/2010/main" val="132760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normAutofit/>
          </a:bodyPr>
          <a:lstStyle/>
          <a:p>
            <a:r>
              <a:rPr lang="en-US" dirty="0"/>
              <a:t>CODE FOR DP APPROACH</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14</a:t>
            </a:fld>
            <a:endParaRPr lang="en-US" dirty="0"/>
          </a:p>
        </p:txBody>
      </p:sp>
      <p:sp>
        <p:nvSpPr>
          <p:cNvPr id="7" name="Text Placeholder 6">
            <a:extLst>
              <a:ext uri="{FF2B5EF4-FFF2-40B4-BE49-F238E27FC236}">
                <a16:creationId xmlns:a16="http://schemas.microsoft.com/office/drawing/2014/main" id="{53B5541C-EB98-41C7-380B-F708CC3E5288}"/>
              </a:ext>
            </a:extLst>
          </p:cNvPr>
          <p:cNvSpPr>
            <a:spLocks noGrp="1"/>
          </p:cNvSpPr>
          <p:nvPr>
            <p:ph type="body" sz="quarter" idx="13"/>
          </p:nvPr>
        </p:nvSpPr>
        <p:spPr>
          <a:xfrm>
            <a:off x="838200" y="2000249"/>
            <a:ext cx="4613031" cy="4243625"/>
          </a:xfrm>
        </p:spPr>
        <p:txBody>
          <a:bodyPr/>
          <a:lstStyle/>
          <a:p>
            <a:r>
              <a:rPr lang="en-US" dirty="0"/>
              <a:t>Here the cost function is the same as that defined previously.</a:t>
            </a:r>
          </a:p>
          <a:p>
            <a:r>
              <a:rPr lang="en-US" dirty="0" err="1"/>
              <a:t>dp</a:t>
            </a:r>
            <a:r>
              <a:rPr lang="en-US" dirty="0"/>
              <a:t>[</a:t>
            </a:r>
            <a:r>
              <a:rPr lang="en-US" dirty="0" err="1"/>
              <a:t>i</a:t>
            </a:r>
            <a:r>
              <a:rPr lang="en-US" dirty="0"/>
              <a:t>][j] stores the cost for triangulating points </a:t>
            </a:r>
            <a:r>
              <a:rPr lang="en-US" dirty="0" err="1"/>
              <a:t>i</a:t>
            </a:r>
            <a:r>
              <a:rPr lang="en-US" dirty="0"/>
              <a:t> to j.</a:t>
            </a:r>
          </a:p>
          <a:p>
            <a:r>
              <a:rPr lang="en-US" dirty="0" err="1"/>
              <a:t>dp</a:t>
            </a:r>
            <a:r>
              <a:rPr lang="en-US" dirty="0"/>
              <a:t>[0][n – 1] is the final result for triangulating n points.</a:t>
            </a:r>
          </a:p>
        </p:txBody>
      </p:sp>
      <p:pic>
        <p:nvPicPr>
          <p:cNvPr id="9" name="Picture 8">
            <a:extLst>
              <a:ext uri="{FF2B5EF4-FFF2-40B4-BE49-F238E27FC236}">
                <a16:creationId xmlns:a16="http://schemas.microsoft.com/office/drawing/2014/main" id="{F31292C7-A959-4372-7CF9-E48142D11CDA}"/>
              </a:ext>
            </a:extLst>
          </p:cNvPr>
          <p:cNvPicPr>
            <a:picLocks noChangeAspect="1"/>
          </p:cNvPicPr>
          <p:nvPr/>
        </p:nvPicPr>
        <p:blipFill>
          <a:blip r:embed="rId2"/>
          <a:stretch>
            <a:fillRect/>
          </a:stretch>
        </p:blipFill>
        <p:spPr>
          <a:xfrm>
            <a:off x="5793632" y="1887773"/>
            <a:ext cx="6111544" cy="4356101"/>
          </a:xfrm>
          <a:prstGeom prst="rect">
            <a:avLst/>
          </a:prstGeom>
        </p:spPr>
      </p:pic>
    </p:spTree>
    <p:extLst>
      <p:ext uri="{BB962C8B-B14F-4D97-AF65-F5344CB8AC3E}">
        <p14:creationId xmlns:p14="http://schemas.microsoft.com/office/powerpoint/2010/main" val="2288848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200" y="565739"/>
            <a:ext cx="10714892" cy="1124949"/>
          </a:xfrm>
        </p:spPr>
        <p:txBody>
          <a:bodyPr>
            <a:normAutofit/>
          </a:bodyPr>
          <a:lstStyle/>
          <a:p>
            <a:r>
              <a:rPr lang="en-US" dirty="0"/>
              <a:t>ANALYSIS OF DP APPROACH</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15</a:t>
            </a:fld>
            <a:endParaRPr lang="en-US" dirty="0"/>
          </a:p>
        </p:txBody>
      </p:sp>
      <p:pic>
        <p:nvPicPr>
          <p:cNvPr id="5" name="Picture 4">
            <a:extLst>
              <a:ext uri="{FF2B5EF4-FFF2-40B4-BE49-F238E27FC236}">
                <a16:creationId xmlns:a16="http://schemas.microsoft.com/office/drawing/2014/main" id="{F4483C85-A085-6613-853D-BFE2E37C4F7C}"/>
              </a:ext>
            </a:extLst>
          </p:cNvPr>
          <p:cNvPicPr>
            <a:picLocks noChangeAspect="1"/>
          </p:cNvPicPr>
          <p:nvPr/>
        </p:nvPicPr>
        <p:blipFill rotWithShape="1">
          <a:blip r:embed="rId2"/>
          <a:srcRect l="8009" t="8619" r="7282" b="5243"/>
          <a:stretch/>
        </p:blipFill>
        <p:spPr>
          <a:xfrm>
            <a:off x="2930408" y="1623778"/>
            <a:ext cx="6331185" cy="5150449"/>
          </a:xfrm>
          <a:prstGeom prst="rect">
            <a:avLst/>
          </a:prstGeom>
        </p:spPr>
      </p:pic>
    </p:spTree>
    <p:extLst>
      <p:ext uri="{BB962C8B-B14F-4D97-AF65-F5344CB8AC3E}">
        <p14:creationId xmlns:p14="http://schemas.microsoft.com/office/powerpoint/2010/main" val="10708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200" y="565739"/>
            <a:ext cx="10714892" cy="1124949"/>
          </a:xfrm>
        </p:spPr>
        <p:txBody>
          <a:bodyPr>
            <a:normAutofit/>
          </a:bodyPr>
          <a:lstStyle/>
          <a:p>
            <a:r>
              <a:rPr lang="en-US" dirty="0"/>
              <a:t>DP VS BRUTE FORCE APPROACH</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16</a:t>
            </a:fld>
            <a:endParaRPr lang="en-US" dirty="0"/>
          </a:p>
        </p:txBody>
      </p:sp>
      <p:pic>
        <p:nvPicPr>
          <p:cNvPr id="5" name="Picture 4">
            <a:extLst>
              <a:ext uri="{FF2B5EF4-FFF2-40B4-BE49-F238E27FC236}">
                <a16:creationId xmlns:a16="http://schemas.microsoft.com/office/drawing/2014/main" id="{F4483C85-A085-6613-853D-BFE2E37C4F7C}"/>
              </a:ext>
            </a:extLst>
          </p:cNvPr>
          <p:cNvPicPr>
            <a:picLocks noChangeAspect="1"/>
          </p:cNvPicPr>
          <p:nvPr/>
        </p:nvPicPr>
        <p:blipFill rotWithShape="1">
          <a:blip r:embed="rId2"/>
          <a:srcRect l="4067" t="8420" r="6345" b="4861"/>
          <a:stretch/>
        </p:blipFill>
        <p:spPr>
          <a:xfrm>
            <a:off x="2899892" y="1705708"/>
            <a:ext cx="6392217" cy="4950070"/>
          </a:xfrm>
          <a:prstGeom prst="rect">
            <a:avLst/>
          </a:prstGeom>
        </p:spPr>
      </p:pic>
    </p:spTree>
    <p:extLst>
      <p:ext uri="{BB962C8B-B14F-4D97-AF65-F5344CB8AC3E}">
        <p14:creationId xmlns:p14="http://schemas.microsoft.com/office/powerpoint/2010/main" val="3306525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200" y="565739"/>
            <a:ext cx="10714892" cy="1124949"/>
          </a:xfrm>
        </p:spPr>
        <p:txBody>
          <a:bodyPr>
            <a:normAutofit/>
          </a:bodyPr>
          <a:lstStyle/>
          <a:p>
            <a:r>
              <a:rPr lang="en-US" dirty="0"/>
              <a:t>ANALYSIS OF DP APPROACH</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a:xfrm>
            <a:off x="8610600" y="6335734"/>
            <a:ext cx="2743200" cy="365125"/>
          </a:xfrm>
        </p:spPr>
        <p:txBody>
          <a:bodyPr/>
          <a:lstStyle/>
          <a:p>
            <a:fld id="{80967E29-1480-472A-9FC5-C4768A52587C}" type="slidenum">
              <a:rPr lang="en-US" smtClean="0"/>
              <a:t>17</a:t>
            </a:fld>
            <a:endParaRPr lang="en-US" dirty="0"/>
          </a:p>
        </p:txBody>
      </p:sp>
      <p:sp>
        <p:nvSpPr>
          <p:cNvPr id="4" name="Text Placeholder 3">
            <a:extLst>
              <a:ext uri="{FF2B5EF4-FFF2-40B4-BE49-F238E27FC236}">
                <a16:creationId xmlns:a16="http://schemas.microsoft.com/office/drawing/2014/main" id="{B38743B6-A539-D26E-CB66-04BCCA68C1B1}"/>
              </a:ext>
            </a:extLst>
          </p:cNvPr>
          <p:cNvSpPr>
            <a:spLocks noGrp="1"/>
          </p:cNvSpPr>
          <p:nvPr>
            <p:ph type="body" sz="quarter" idx="13"/>
          </p:nvPr>
        </p:nvSpPr>
        <p:spPr>
          <a:xfrm>
            <a:off x="738553" y="1820008"/>
            <a:ext cx="10146323" cy="4901467"/>
          </a:xfrm>
        </p:spPr>
        <p:txBody>
          <a:bodyPr>
            <a:normAutofit/>
          </a:bodyPr>
          <a:lstStyle/>
          <a:p>
            <a:pPr algn="just">
              <a:spcAft>
                <a:spcPts val="600"/>
              </a:spcAft>
            </a:pPr>
            <a:r>
              <a:rPr lang="en-US" sz="2400" dirty="0"/>
              <a:t>The time complexity of th</a:t>
            </a:r>
            <a:r>
              <a:rPr lang="en-US" dirty="0"/>
              <a:t>e dynamic programming approach is O(n</a:t>
            </a:r>
            <a:r>
              <a:rPr lang="en-US" baseline="30000" dirty="0"/>
              <a:t>3</a:t>
            </a:r>
            <a:r>
              <a:rPr lang="en-US" dirty="0"/>
              <a:t>).</a:t>
            </a:r>
          </a:p>
          <a:p>
            <a:pPr algn="just">
              <a:spcAft>
                <a:spcPts val="600"/>
              </a:spcAft>
            </a:pPr>
            <a:r>
              <a:rPr lang="en-US" dirty="0"/>
              <a:t>Auxiliary Space required is O(n</a:t>
            </a:r>
            <a:r>
              <a:rPr lang="en-US" baseline="30000" dirty="0"/>
              <a:t>2</a:t>
            </a:r>
            <a:r>
              <a:rPr lang="en-US" dirty="0"/>
              <a:t>) as we are storing the results of the subproblems in a 2D array.</a:t>
            </a:r>
          </a:p>
          <a:p>
            <a:pPr algn="just">
              <a:spcAft>
                <a:spcPts val="600"/>
              </a:spcAft>
            </a:pPr>
            <a:r>
              <a:rPr lang="en-US" sz="2400" dirty="0"/>
              <a:t>This </a:t>
            </a:r>
            <a:r>
              <a:rPr lang="en-US" dirty="0"/>
              <a:t>is significantly better than the exponential Brute Force approach.</a:t>
            </a:r>
            <a:endParaRPr lang="en-US" sz="2400" dirty="0"/>
          </a:p>
        </p:txBody>
      </p:sp>
    </p:spTree>
    <p:extLst>
      <p:ext uri="{BB962C8B-B14F-4D97-AF65-F5344CB8AC3E}">
        <p14:creationId xmlns:p14="http://schemas.microsoft.com/office/powerpoint/2010/main" val="353818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104043" y="1497469"/>
            <a:ext cx="11983915" cy="3863063"/>
          </a:xfrm>
        </p:spPr>
        <p:txBody>
          <a:bodyPr>
            <a:normAutofit/>
          </a:bodyPr>
          <a:lstStyle/>
          <a:p>
            <a:r>
              <a:rPr lang="en-US" sz="4400" spc="0" dirty="0"/>
              <a:t>1-D: </a:t>
            </a:r>
            <a:r>
              <a:rPr lang="en-US" sz="4400" dirty="0"/>
              <a:t>THEN IMPLEMENT A GREEDY STRATEGY TO SOLVE THE SAME PROBLEM BY CHOOSING NON-INTERSECTING DIAGONALS IN SORTED ORDER</a:t>
            </a:r>
            <a:endParaRPr lang="en-US" dirty="0"/>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18</a:t>
            </a:fld>
            <a:endParaRPr lang="en-US" dirty="0">
              <a:solidFill>
                <a:srgbClr val="898989"/>
              </a:solidFill>
            </a:endParaRPr>
          </a:p>
        </p:txBody>
      </p:sp>
    </p:spTree>
    <p:extLst>
      <p:ext uri="{BB962C8B-B14F-4D97-AF65-F5344CB8AC3E}">
        <p14:creationId xmlns:p14="http://schemas.microsoft.com/office/powerpoint/2010/main" val="3028482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normAutofit/>
          </a:bodyPr>
          <a:lstStyle/>
          <a:p>
            <a:r>
              <a:rPr lang="en-US" dirty="0"/>
              <a:t>GREEDY APPROACH</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19</a:t>
            </a:fld>
            <a:endParaRPr lang="en-US" dirty="0"/>
          </a:p>
        </p:txBody>
      </p:sp>
      <p:sp>
        <p:nvSpPr>
          <p:cNvPr id="4" name="Text Placeholder 3">
            <a:extLst>
              <a:ext uri="{FF2B5EF4-FFF2-40B4-BE49-F238E27FC236}">
                <a16:creationId xmlns:a16="http://schemas.microsoft.com/office/drawing/2014/main" id="{8BB67C43-09A8-AD4B-40E2-EEAC2E50F8C5}"/>
              </a:ext>
            </a:extLst>
          </p:cNvPr>
          <p:cNvSpPr>
            <a:spLocks noGrp="1"/>
          </p:cNvSpPr>
          <p:nvPr>
            <p:ph type="body" sz="quarter" idx="13"/>
          </p:nvPr>
        </p:nvSpPr>
        <p:spPr>
          <a:xfrm>
            <a:off x="838199" y="2000249"/>
            <a:ext cx="10125809" cy="4243625"/>
          </a:xfrm>
        </p:spPr>
        <p:txBody>
          <a:bodyPr>
            <a:normAutofit/>
          </a:bodyPr>
          <a:lstStyle/>
          <a:p>
            <a:pPr algn="just">
              <a:spcAft>
                <a:spcPts val="600"/>
              </a:spcAft>
            </a:pPr>
            <a:r>
              <a:rPr lang="en-US" sz="2400" dirty="0"/>
              <a:t>This approach works by clipping ears from the polygon and drawing a diagonal in its place and slowly reducing the polygon, until full triangulation is achieved.</a:t>
            </a:r>
          </a:p>
          <a:p>
            <a:pPr algn="just">
              <a:spcAft>
                <a:spcPts val="600"/>
              </a:spcAft>
            </a:pPr>
            <a:r>
              <a:rPr lang="en-US" dirty="0"/>
              <a:t>This algorithm runs in O(n</a:t>
            </a:r>
            <a:r>
              <a:rPr lang="en-US" baseline="30000" dirty="0"/>
              <a:t>2</a:t>
            </a:r>
            <a:r>
              <a:rPr lang="en-US" dirty="0"/>
              <a:t>) time and is thus faster than the DP approach.</a:t>
            </a:r>
          </a:p>
          <a:p>
            <a:pPr algn="just">
              <a:spcAft>
                <a:spcPts val="600"/>
              </a:spcAft>
            </a:pPr>
            <a:r>
              <a:rPr lang="en-US" sz="2400" dirty="0"/>
              <a:t>However, this might not give optimal triangulation as it does not guarantee that adding triangles with smaller perimeters will give an overall optimal solution</a:t>
            </a:r>
          </a:p>
        </p:txBody>
      </p:sp>
    </p:spTree>
    <p:extLst>
      <p:ext uri="{BB962C8B-B14F-4D97-AF65-F5344CB8AC3E}">
        <p14:creationId xmlns:p14="http://schemas.microsoft.com/office/powerpoint/2010/main" val="3041600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511420" y="1497469"/>
            <a:ext cx="11169161" cy="3863063"/>
          </a:xfrm>
        </p:spPr>
        <p:txBody>
          <a:bodyPr>
            <a:normAutofit/>
          </a:bodyPr>
          <a:lstStyle/>
          <a:p>
            <a:r>
              <a:rPr lang="en-US" sz="4400" spc="0" dirty="0"/>
              <a:t>POLYGON TRIANGULATION PROBLEM</a:t>
            </a:r>
            <a:endParaRPr lang="en-US" dirty="0"/>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2</a:t>
            </a:fld>
            <a:endParaRPr lang="en-US" dirty="0">
              <a:solidFill>
                <a:srgbClr val="898989"/>
              </a:solidFill>
            </a:endParaRPr>
          </a:p>
        </p:txBody>
      </p:sp>
    </p:spTree>
    <p:extLst>
      <p:ext uri="{BB962C8B-B14F-4D97-AF65-F5344CB8AC3E}">
        <p14:creationId xmlns:p14="http://schemas.microsoft.com/office/powerpoint/2010/main" val="428790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normAutofit/>
          </a:bodyPr>
          <a:lstStyle/>
          <a:p>
            <a:r>
              <a:rPr lang="en-US" dirty="0"/>
              <a:t>CODE FOR GREEDY APPROACH</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20</a:t>
            </a:fld>
            <a:endParaRPr lang="en-US" dirty="0"/>
          </a:p>
        </p:txBody>
      </p:sp>
      <p:sp>
        <p:nvSpPr>
          <p:cNvPr id="7" name="Text Placeholder 6">
            <a:extLst>
              <a:ext uri="{FF2B5EF4-FFF2-40B4-BE49-F238E27FC236}">
                <a16:creationId xmlns:a16="http://schemas.microsoft.com/office/drawing/2014/main" id="{53B5541C-EB98-41C7-380B-F708CC3E5288}"/>
              </a:ext>
            </a:extLst>
          </p:cNvPr>
          <p:cNvSpPr>
            <a:spLocks noGrp="1"/>
          </p:cNvSpPr>
          <p:nvPr>
            <p:ph type="body" sz="quarter" idx="13"/>
          </p:nvPr>
        </p:nvSpPr>
        <p:spPr>
          <a:xfrm>
            <a:off x="838200" y="2000249"/>
            <a:ext cx="5369169" cy="4243625"/>
          </a:xfrm>
        </p:spPr>
        <p:txBody>
          <a:bodyPr/>
          <a:lstStyle/>
          <a:p>
            <a:r>
              <a:rPr lang="en-US" dirty="0"/>
              <a:t>Each call does at most O(n) work and there will be n-2 calls to fully triangulate the polygon, which results in O(n</a:t>
            </a:r>
            <a:r>
              <a:rPr lang="en-US" baseline="30000" dirty="0"/>
              <a:t>2</a:t>
            </a:r>
            <a:r>
              <a:rPr lang="en-US" dirty="0"/>
              <a:t>) complexity.</a:t>
            </a:r>
          </a:p>
          <a:p>
            <a:r>
              <a:rPr lang="en-US" dirty="0"/>
              <a:t>This may not result in optimal triangulation because iteratively adding smaller triangles to our solution doesn’t guarantee overall small cost.</a:t>
            </a:r>
          </a:p>
        </p:txBody>
      </p:sp>
      <p:pic>
        <p:nvPicPr>
          <p:cNvPr id="5" name="Picture 4">
            <a:extLst>
              <a:ext uri="{FF2B5EF4-FFF2-40B4-BE49-F238E27FC236}">
                <a16:creationId xmlns:a16="http://schemas.microsoft.com/office/drawing/2014/main" id="{EB03B650-C242-C879-F5F2-DB330E3FAC03}"/>
              </a:ext>
            </a:extLst>
          </p:cNvPr>
          <p:cNvPicPr>
            <a:picLocks noChangeAspect="1"/>
          </p:cNvPicPr>
          <p:nvPr/>
        </p:nvPicPr>
        <p:blipFill>
          <a:blip r:embed="rId2"/>
          <a:stretch>
            <a:fillRect/>
          </a:stretch>
        </p:blipFill>
        <p:spPr>
          <a:xfrm>
            <a:off x="6320609" y="1680665"/>
            <a:ext cx="5188522" cy="4704035"/>
          </a:xfrm>
          <a:prstGeom prst="rect">
            <a:avLst/>
          </a:prstGeom>
        </p:spPr>
      </p:pic>
    </p:spTree>
    <p:extLst>
      <p:ext uri="{BB962C8B-B14F-4D97-AF65-F5344CB8AC3E}">
        <p14:creationId xmlns:p14="http://schemas.microsoft.com/office/powerpoint/2010/main" val="2691304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104043" y="1497469"/>
            <a:ext cx="11983915" cy="3863063"/>
          </a:xfrm>
        </p:spPr>
        <p:txBody>
          <a:bodyPr>
            <a:normAutofit/>
          </a:bodyPr>
          <a:lstStyle/>
          <a:p>
            <a:r>
              <a:rPr lang="en-US" sz="4400" spc="0" dirty="0"/>
              <a:t>1-E: </a:t>
            </a:r>
            <a:r>
              <a:rPr lang="en-US" sz="4400" dirty="0"/>
              <a:t>FINALLY COMPARE THE RESULTS AND SUGGEST WHETHER THE DP AND GREEDY APPROACH RESULTS SHOW MISMATCH</a:t>
            </a:r>
            <a:endParaRPr lang="en-US" dirty="0"/>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21</a:t>
            </a:fld>
            <a:endParaRPr lang="en-US" dirty="0">
              <a:solidFill>
                <a:srgbClr val="898989"/>
              </a:solidFill>
            </a:endParaRPr>
          </a:p>
        </p:txBody>
      </p:sp>
    </p:spTree>
    <p:extLst>
      <p:ext uri="{BB962C8B-B14F-4D97-AF65-F5344CB8AC3E}">
        <p14:creationId xmlns:p14="http://schemas.microsoft.com/office/powerpoint/2010/main" val="2939906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200" y="565739"/>
            <a:ext cx="10714892" cy="1124949"/>
          </a:xfrm>
        </p:spPr>
        <p:txBody>
          <a:bodyPr>
            <a:normAutofit/>
          </a:bodyPr>
          <a:lstStyle/>
          <a:p>
            <a:r>
              <a:rPr lang="en-US" dirty="0"/>
              <a:t>DP VS GREEDY APPROACH</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22</a:t>
            </a:fld>
            <a:endParaRPr lang="en-US" dirty="0"/>
          </a:p>
        </p:txBody>
      </p:sp>
      <p:pic>
        <p:nvPicPr>
          <p:cNvPr id="5" name="Picture 4">
            <a:extLst>
              <a:ext uri="{FF2B5EF4-FFF2-40B4-BE49-F238E27FC236}">
                <a16:creationId xmlns:a16="http://schemas.microsoft.com/office/drawing/2014/main" id="{F4483C85-A085-6613-853D-BFE2E37C4F7C}"/>
              </a:ext>
            </a:extLst>
          </p:cNvPr>
          <p:cNvPicPr>
            <a:picLocks noChangeAspect="1"/>
          </p:cNvPicPr>
          <p:nvPr/>
        </p:nvPicPr>
        <p:blipFill rotWithShape="1">
          <a:blip r:embed="rId2"/>
          <a:srcRect l="677" r="1495"/>
          <a:stretch/>
        </p:blipFill>
        <p:spPr>
          <a:xfrm>
            <a:off x="1541585" y="1652954"/>
            <a:ext cx="9108830" cy="4950070"/>
          </a:xfrm>
          <a:prstGeom prst="rect">
            <a:avLst/>
          </a:prstGeom>
        </p:spPr>
      </p:pic>
    </p:spTree>
    <p:extLst>
      <p:ext uri="{BB962C8B-B14F-4D97-AF65-F5344CB8AC3E}">
        <p14:creationId xmlns:p14="http://schemas.microsoft.com/office/powerpoint/2010/main" val="1909234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200" y="565739"/>
            <a:ext cx="11286392" cy="1124949"/>
          </a:xfrm>
        </p:spPr>
        <p:txBody>
          <a:bodyPr>
            <a:normAutofit fontScale="90000"/>
          </a:bodyPr>
          <a:lstStyle/>
          <a:p>
            <a:r>
              <a:rPr lang="en-US" dirty="0"/>
              <a:t>ANALYSIS OF GREEDY VS DP APPROACH</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23</a:t>
            </a:fld>
            <a:endParaRPr lang="en-US" dirty="0"/>
          </a:p>
        </p:txBody>
      </p:sp>
      <p:sp>
        <p:nvSpPr>
          <p:cNvPr id="9" name="Text Placeholder 6">
            <a:extLst>
              <a:ext uri="{FF2B5EF4-FFF2-40B4-BE49-F238E27FC236}">
                <a16:creationId xmlns:a16="http://schemas.microsoft.com/office/drawing/2014/main" id="{432B4228-BBEC-955C-87D8-65722836AC7C}"/>
              </a:ext>
            </a:extLst>
          </p:cNvPr>
          <p:cNvSpPr>
            <a:spLocks noGrp="1"/>
          </p:cNvSpPr>
          <p:nvPr>
            <p:ph type="body" sz="quarter" idx="13"/>
          </p:nvPr>
        </p:nvSpPr>
        <p:spPr>
          <a:xfrm>
            <a:off x="838200" y="2000249"/>
            <a:ext cx="10178562" cy="4243625"/>
          </a:xfrm>
        </p:spPr>
        <p:txBody>
          <a:bodyPr/>
          <a:lstStyle/>
          <a:p>
            <a:r>
              <a:rPr lang="en-US" dirty="0"/>
              <a:t>From the graph, it is clear that the Greedy Approach grows more slowly than the DP one as the number of vertices increases. </a:t>
            </a:r>
          </a:p>
          <a:p>
            <a:r>
              <a:rPr lang="en-US" dirty="0"/>
              <a:t>This is due to the fact that the Greedy Strategy works in O(n</a:t>
            </a:r>
            <a:r>
              <a:rPr lang="en-US" baseline="30000" dirty="0"/>
              <a:t>2</a:t>
            </a:r>
            <a:r>
              <a:rPr lang="en-US" dirty="0"/>
              <a:t>) time while the DP one takes O(n</a:t>
            </a:r>
            <a:r>
              <a:rPr lang="en-US" baseline="30000" dirty="0"/>
              <a:t>3</a:t>
            </a:r>
            <a:r>
              <a:rPr lang="en-US" dirty="0"/>
              <a:t>) time</a:t>
            </a:r>
          </a:p>
          <a:p>
            <a:pPr marL="0" indent="0">
              <a:buNone/>
            </a:pPr>
            <a:endParaRPr lang="en-US" dirty="0"/>
          </a:p>
        </p:txBody>
      </p:sp>
    </p:spTree>
    <p:extLst>
      <p:ext uri="{BB962C8B-B14F-4D97-AF65-F5344CB8AC3E}">
        <p14:creationId xmlns:p14="http://schemas.microsoft.com/office/powerpoint/2010/main" val="1401290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200" y="565739"/>
            <a:ext cx="11286392" cy="1124949"/>
          </a:xfrm>
        </p:spPr>
        <p:txBody>
          <a:bodyPr>
            <a:normAutofit fontScale="90000"/>
          </a:bodyPr>
          <a:lstStyle/>
          <a:p>
            <a:r>
              <a:rPr lang="en-US" dirty="0"/>
              <a:t>DIFFERENCE IN GREEDY VS DP APPROACH</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24</a:t>
            </a:fld>
            <a:endParaRPr lang="en-US" dirty="0"/>
          </a:p>
        </p:txBody>
      </p:sp>
      <p:pic>
        <p:nvPicPr>
          <p:cNvPr id="8" name="Picture 7">
            <a:extLst>
              <a:ext uri="{FF2B5EF4-FFF2-40B4-BE49-F238E27FC236}">
                <a16:creationId xmlns:a16="http://schemas.microsoft.com/office/drawing/2014/main" id="{2E8939C9-7EF4-0695-B8AE-810F9A355944}"/>
              </a:ext>
            </a:extLst>
          </p:cNvPr>
          <p:cNvPicPr>
            <a:picLocks noChangeAspect="1"/>
          </p:cNvPicPr>
          <p:nvPr/>
        </p:nvPicPr>
        <p:blipFill rotWithShape="1">
          <a:blip r:embed="rId2"/>
          <a:srcRect l="4097" t="8423" r="5663" b="4965"/>
          <a:stretch/>
        </p:blipFill>
        <p:spPr>
          <a:xfrm>
            <a:off x="6339254" y="1872763"/>
            <a:ext cx="5662267" cy="4347626"/>
          </a:xfrm>
          <a:prstGeom prst="rect">
            <a:avLst/>
          </a:prstGeom>
        </p:spPr>
      </p:pic>
      <p:sp>
        <p:nvSpPr>
          <p:cNvPr id="9" name="Text Placeholder 6">
            <a:extLst>
              <a:ext uri="{FF2B5EF4-FFF2-40B4-BE49-F238E27FC236}">
                <a16:creationId xmlns:a16="http://schemas.microsoft.com/office/drawing/2014/main" id="{432B4228-BBEC-955C-87D8-65722836AC7C}"/>
              </a:ext>
            </a:extLst>
          </p:cNvPr>
          <p:cNvSpPr>
            <a:spLocks noGrp="1"/>
          </p:cNvSpPr>
          <p:nvPr>
            <p:ph type="body" sz="quarter" idx="13"/>
          </p:nvPr>
        </p:nvSpPr>
        <p:spPr>
          <a:xfrm>
            <a:off x="838200" y="2000249"/>
            <a:ext cx="5369169" cy="4243625"/>
          </a:xfrm>
        </p:spPr>
        <p:txBody>
          <a:bodyPr/>
          <a:lstStyle/>
          <a:p>
            <a:r>
              <a:rPr lang="en-US" dirty="0"/>
              <a:t>As we can see, the average difference between the DP vs Greedy Approaches (averaged over the 30 polygons for each n) increases as n increases</a:t>
            </a:r>
          </a:p>
          <a:p>
            <a:r>
              <a:rPr lang="en-US" dirty="0"/>
              <a:t>Error due to this approach vs DP optimal triangulation will also depend on how the polygons were generated.</a:t>
            </a:r>
          </a:p>
          <a:p>
            <a:endParaRPr lang="en-US" dirty="0"/>
          </a:p>
        </p:txBody>
      </p:sp>
    </p:spTree>
    <p:extLst>
      <p:ext uri="{BB962C8B-B14F-4D97-AF65-F5344CB8AC3E}">
        <p14:creationId xmlns:p14="http://schemas.microsoft.com/office/powerpoint/2010/main" val="1988659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200" y="565739"/>
            <a:ext cx="11286392" cy="1124949"/>
          </a:xfrm>
        </p:spPr>
        <p:txBody>
          <a:bodyPr>
            <a:normAutofit/>
          </a:bodyPr>
          <a:lstStyle/>
          <a:p>
            <a:r>
              <a:rPr lang="en-US" dirty="0"/>
              <a:t>DP TRIANGULATION PLOTS</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25</a:t>
            </a:fld>
            <a:endParaRPr lang="en-US" dirty="0"/>
          </a:p>
        </p:txBody>
      </p:sp>
      <p:pic>
        <p:nvPicPr>
          <p:cNvPr id="7" name="Picture 6">
            <a:extLst>
              <a:ext uri="{FF2B5EF4-FFF2-40B4-BE49-F238E27FC236}">
                <a16:creationId xmlns:a16="http://schemas.microsoft.com/office/drawing/2014/main" id="{C25CE7F2-F285-28A2-8EE7-773AE6DDC969}"/>
              </a:ext>
            </a:extLst>
          </p:cNvPr>
          <p:cNvPicPr>
            <a:picLocks noChangeAspect="1"/>
          </p:cNvPicPr>
          <p:nvPr/>
        </p:nvPicPr>
        <p:blipFill rotWithShape="1">
          <a:blip r:embed="rId2"/>
          <a:srcRect l="10943" t="10774" r="8653" b="9765"/>
          <a:stretch/>
        </p:blipFill>
        <p:spPr>
          <a:xfrm>
            <a:off x="3416786" y="1470601"/>
            <a:ext cx="5358429" cy="5295600"/>
          </a:xfrm>
          <a:prstGeom prst="rect">
            <a:avLst/>
          </a:prstGeom>
        </p:spPr>
      </p:pic>
    </p:spTree>
    <p:extLst>
      <p:ext uri="{BB962C8B-B14F-4D97-AF65-F5344CB8AC3E}">
        <p14:creationId xmlns:p14="http://schemas.microsoft.com/office/powerpoint/2010/main" val="2719507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200" y="565739"/>
            <a:ext cx="11286392" cy="1124949"/>
          </a:xfrm>
        </p:spPr>
        <p:txBody>
          <a:bodyPr>
            <a:normAutofit/>
          </a:bodyPr>
          <a:lstStyle/>
          <a:p>
            <a:r>
              <a:rPr lang="en-US" dirty="0"/>
              <a:t>GREEDY TRIANGULATION PLOTS</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26</a:t>
            </a:fld>
            <a:endParaRPr lang="en-US" dirty="0"/>
          </a:p>
        </p:txBody>
      </p:sp>
      <p:pic>
        <p:nvPicPr>
          <p:cNvPr id="7" name="Picture 6">
            <a:extLst>
              <a:ext uri="{FF2B5EF4-FFF2-40B4-BE49-F238E27FC236}">
                <a16:creationId xmlns:a16="http://schemas.microsoft.com/office/drawing/2014/main" id="{C25CE7F2-F285-28A2-8EE7-773AE6DDC969}"/>
              </a:ext>
            </a:extLst>
          </p:cNvPr>
          <p:cNvPicPr>
            <a:picLocks noChangeAspect="1"/>
          </p:cNvPicPr>
          <p:nvPr/>
        </p:nvPicPr>
        <p:blipFill rotWithShape="1">
          <a:blip r:embed="rId2"/>
          <a:srcRect l="11234" t="11326" r="8452" b="10099"/>
          <a:stretch/>
        </p:blipFill>
        <p:spPr>
          <a:xfrm>
            <a:off x="3389746" y="1439690"/>
            <a:ext cx="5412508" cy="5295355"/>
          </a:xfrm>
          <a:prstGeom prst="rect">
            <a:avLst/>
          </a:prstGeom>
        </p:spPr>
      </p:pic>
    </p:spTree>
    <p:extLst>
      <p:ext uri="{BB962C8B-B14F-4D97-AF65-F5344CB8AC3E}">
        <p14:creationId xmlns:p14="http://schemas.microsoft.com/office/powerpoint/2010/main" val="1323617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200" y="565739"/>
            <a:ext cx="11353800" cy="1124949"/>
          </a:xfrm>
        </p:spPr>
        <p:txBody>
          <a:bodyPr>
            <a:normAutofit/>
          </a:bodyPr>
          <a:lstStyle/>
          <a:p>
            <a:r>
              <a:rPr lang="en-US" dirty="0"/>
              <a:t>COMPARISON OF TRIANGULATIONS</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27</a:t>
            </a:fld>
            <a:endParaRPr lang="en-US" dirty="0"/>
          </a:p>
        </p:txBody>
      </p:sp>
      <p:pic>
        <p:nvPicPr>
          <p:cNvPr id="5" name="Picture 4">
            <a:extLst>
              <a:ext uri="{FF2B5EF4-FFF2-40B4-BE49-F238E27FC236}">
                <a16:creationId xmlns:a16="http://schemas.microsoft.com/office/drawing/2014/main" id="{F0B83AC6-D8DE-94F1-EA7A-5570F10CBF4E}"/>
              </a:ext>
            </a:extLst>
          </p:cNvPr>
          <p:cNvPicPr>
            <a:picLocks noChangeAspect="1"/>
          </p:cNvPicPr>
          <p:nvPr/>
        </p:nvPicPr>
        <p:blipFill>
          <a:blip r:embed="rId2"/>
          <a:stretch>
            <a:fillRect/>
          </a:stretch>
        </p:blipFill>
        <p:spPr>
          <a:xfrm>
            <a:off x="5569177" y="1524434"/>
            <a:ext cx="2514949" cy="4579375"/>
          </a:xfrm>
          <a:prstGeom prst="rect">
            <a:avLst/>
          </a:prstGeom>
        </p:spPr>
      </p:pic>
      <p:pic>
        <p:nvPicPr>
          <p:cNvPr id="8" name="Picture 7">
            <a:extLst>
              <a:ext uri="{FF2B5EF4-FFF2-40B4-BE49-F238E27FC236}">
                <a16:creationId xmlns:a16="http://schemas.microsoft.com/office/drawing/2014/main" id="{BF270130-58B5-095C-BA34-BD0315018565}"/>
              </a:ext>
            </a:extLst>
          </p:cNvPr>
          <p:cNvPicPr>
            <a:picLocks noChangeAspect="1"/>
          </p:cNvPicPr>
          <p:nvPr/>
        </p:nvPicPr>
        <p:blipFill>
          <a:blip r:embed="rId3"/>
          <a:stretch>
            <a:fillRect/>
          </a:stretch>
        </p:blipFill>
        <p:spPr>
          <a:xfrm>
            <a:off x="8485346" y="1502236"/>
            <a:ext cx="2526757" cy="4601573"/>
          </a:xfrm>
          <a:prstGeom prst="rect">
            <a:avLst/>
          </a:prstGeom>
        </p:spPr>
      </p:pic>
      <p:sp>
        <p:nvSpPr>
          <p:cNvPr id="9" name="Text Placeholder 6">
            <a:extLst>
              <a:ext uri="{FF2B5EF4-FFF2-40B4-BE49-F238E27FC236}">
                <a16:creationId xmlns:a16="http://schemas.microsoft.com/office/drawing/2014/main" id="{E600AD52-A50F-62A3-DE50-566C47A3041A}"/>
              </a:ext>
            </a:extLst>
          </p:cNvPr>
          <p:cNvSpPr>
            <a:spLocks noGrp="1"/>
          </p:cNvSpPr>
          <p:nvPr>
            <p:ph type="body" sz="quarter" idx="13"/>
          </p:nvPr>
        </p:nvSpPr>
        <p:spPr>
          <a:xfrm>
            <a:off x="618835" y="1668489"/>
            <a:ext cx="4549121" cy="4993103"/>
          </a:xfrm>
        </p:spPr>
        <p:txBody>
          <a:bodyPr>
            <a:normAutofit/>
          </a:bodyPr>
          <a:lstStyle/>
          <a:p>
            <a:pPr marL="0" indent="0" algn="just">
              <a:buNone/>
            </a:pPr>
            <a:r>
              <a:rPr lang="en-US" dirty="0"/>
              <a:t>Comparison of triangulation for a testcase with number of vertices = 5</a:t>
            </a:r>
          </a:p>
          <a:p>
            <a:pPr marL="0" indent="0" algn="just">
              <a:buNone/>
            </a:pPr>
            <a:r>
              <a:rPr lang="en-US" dirty="0"/>
              <a:t>The greedy method doesn’t always provide wrong answer (specially for less vertices) but as n increases, average error over many polygons increases and tends to vary linearly in our case (will depend on data generation method too)</a:t>
            </a:r>
          </a:p>
        </p:txBody>
      </p:sp>
      <p:sp>
        <p:nvSpPr>
          <p:cNvPr id="10" name="TextBox 9">
            <a:extLst>
              <a:ext uri="{FF2B5EF4-FFF2-40B4-BE49-F238E27FC236}">
                <a16:creationId xmlns:a16="http://schemas.microsoft.com/office/drawing/2014/main" id="{A28B5B39-6F29-F340-33F0-51FA0F0702F0}"/>
              </a:ext>
            </a:extLst>
          </p:cNvPr>
          <p:cNvSpPr txBox="1"/>
          <p:nvPr/>
        </p:nvSpPr>
        <p:spPr>
          <a:xfrm>
            <a:off x="5293210" y="6103809"/>
            <a:ext cx="3007359" cy="369332"/>
          </a:xfrm>
          <a:prstGeom prst="rect">
            <a:avLst/>
          </a:prstGeom>
          <a:noFill/>
        </p:spPr>
        <p:txBody>
          <a:bodyPr wrap="square" rtlCol="0">
            <a:spAutoFit/>
          </a:bodyPr>
          <a:lstStyle/>
          <a:p>
            <a:pPr algn="ctr"/>
            <a:r>
              <a:rPr lang="en-US" dirty="0"/>
              <a:t>DP Triangulation (868.002)</a:t>
            </a:r>
          </a:p>
        </p:txBody>
      </p:sp>
      <p:sp>
        <p:nvSpPr>
          <p:cNvPr id="11" name="TextBox 10">
            <a:extLst>
              <a:ext uri="{FF2B5EF4-FFF2-40B4-BE49-F238E27FC236}">
                <a16:creationId xmlns:a16="http://schemas.microsoft.com/office/drawing/2014/main" id="{074B5CF5-CED5-7514-6F89-74C044433383}"/>
              </a:ext>
            </a:extLst>
          </p:cNvPr>
          <p:cNvSpPr txBox="1"/>
          <p:nvPr/>
        </p:nvSpPr>
        <p:spPr>
          <a:xfrm>
            <a:off x="8485347" y="6126007"/>
            <a:ext cx="2526756" cy="646331"/>
          </a:xfrm>
          <a:prstGeom prst="rect">
            <a:avLst/>
          </a:prstGeom>
          <a:noFill/>
        </p:spPr>
        <p:txBody>
          <a:bodyPr wrap="square" rtlCol="0">
            <a:spAutoFit/>
          </a:bodyPr>
          <a:lstStyle/>
          <a:p>
            <a:pPr algn="ctr"/>
            <a:r>
              <a:rPr lang="en-US" dirty="0"/>
              <a:t>Greedy </a:t>
            </a:r>
            <a:r>
              <a:rPr lang="en-US"/>
              <a:t>Triangulation (1284.67)</a:t>
            </a:r>
            <a:endParaRPr lang="en-US" dirty="0"/>
          </a:p>
        </p:txBody>
      </p:sp>
    </p:spTree>
    <p:extLst>
      <p:ext uri="{BB962C8B-B14F-4D97-AF65-F5344CB8AC3E}">
        <p14:creationId xmlns:p14="http://schemas.microsoft.com/office/powerpoint/2010/main" val="1874100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200" y="565739"/>
            <a:ext cx="11353800" cy="1124949"/>
          </a:xfrm>
        </p:spPr>
        <p:txBody>
          <a:bodyPr>
            <a:normAutofit/>
          </a:bodyPr>
          <a:lstStyle/>
          <a:p>
            <a:r>
              <a:rPr lang="en-US" dirty="0"/>
              <a:t>COMPARISON OF TRIANGULATIONS</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28</a:t>
            </a:fld>
            <a:endParaRPr lang="en-US" dirty="0"/>
          </a:p>
        </p:txBody>
      </p:sp>
      <p:grpSp>
        <p:nvGrpSpPr>
          <p:cNvPr id="23" name="Group 22">
            <a:extLst>
              <a:ext uri="{FF2B5EF4-FFF2-40B4-BE49-F238E27FC236}">
                <a16:creationId xmlns:a16="http://schemas.microsoft.com/office/drawing/2014/main" id="{A5A72F14-F9EE-9851-4667-D4951D282FDF}"/>
              </a:ext>
            </a:extLst>
          </p:cNvPr>
          <p:cNvGrpSpPr/>
          <p:nvPr/>
        </p:nvGrpSpPr>
        <p:grpSpPr>
          <a:xfrm>
            <a:off x="579167" y="1546924"/>
            <a:ext cx="11033667" cy="4957712"/>
            <a:chOff x="325823" y="1519215"/>
            <a:chExt cx="11033667" cy="4957712"/>
          </a:xfrm>
        </p:grpSpPr>
        <p:sp>
          <p:nvSpPr>
            <p:cNvPr id="10" name="TextBox 9">
              <a:extLst>
                <a:ext uri="{FF2B5EF4-FFF2-40B4-BE49-F238E27FC236}">
                  <a16:creationId xmlns:a16="http://schemas.microsoft.com/office/drawing/2014/main" id="{A28B5B39-6F29-F340-33F0-51FA0F0702F0}"/>
                </a:ext>
              </a:extLst>
            </p:cNvPr>
            <p:cNvSpPr txBox="1"/>
            <p:nvPr/>
          </p:nvSpPr>
          <p:spPr>
            <a:xfrm>
              <a:off x="325823" y="6107595"/>
              <a:ext cx="2397603" cy="369332"/>
            </a:xfrm>
            <a:prstGeom prst="rect">
              <a:avLst/>
            </a:prstGeom>
            <a:noFill/>
          </p:spPr>
          <p:txBody>
            <a:bodyPr wrap="square" rtlCol="0">
              <a:spAutoFit/>
            </a:bodyPr>
            <a:lstStyle/>
            <a:p>
              <a:pPr algn="ctr"/>
              <a:r>
                <a:rPr lang="en-US" dirty="0"/>
                <a:t>DP Triangulation</a:t>
              </a:r>
            </a:p>
          </p:txBody>
        </p:sp>
        <p:sp>
          <p:nvSpPr>
            <p:cNvPr id="11" name="TextBox 10">
              <a:extLst>
                <a:ext uri="{FF2B5EF4-FFF2-40B4-BE49-F238E27FC236}">
                  <a16:creationId xmlns:a16="http://schemas.microsoft.com/office/drawing/2014/main" id="{074B5CF5-CED5-7514-6F89-74C044433383}"/>
                </a:ext>
              </a:extLst>
            </p:cNvPr>
            <p:cNvSpPr txBox="1"/>
            <p:nvPr/>
          </p:nvSpPr>
          <p:spPr>
            <a:xfrm>
              <a:off x="3008103" y="6107595"/>
              <a:ext cx="2380567" cy="369332"/>
            </a:xfrm>
            <a:prstGeom prst="rect">
              <a:avLst/>
            </a:prstGeom>
            <a:noFill/>
          </p:spPr>
          <p:txBody>
            <a:bodyPr wrap="square" rtlCol="0">
              <a:spAutoFit/>
            </a:bodyPr>
            <a:lstStyle/>
            <a:p>
              <a:pPr algn="ctr"/>
              <a:r>
                <a:rPr lang="en-US" dirty="0"/>
                <a:t>Greedy Triangulation</a:t>
              </a:r>
            </a:p>
          </p:txBody>
        </p:sp>
        <p:pic>
          <p:nvPicPr>
            <p:cNvPr id="12" name="Picture 11">
              <a:extLst>
                <a:ext uri="{FF2B5EF4-FFF2-40B4-BE49-F238E27FC236}">
                  <a16:creationId xmlns:a16="http://schemas.microsoft.com/office/drawing/2014/main" id="{AD433A68-C44D-623B-2A62-36B521801496}"/>
                </a:ext>
              </a:extLst>
            </p:cNvPr>
            <p:cNvPicPr>
              <a:picLocks noChangeAspect="1"/>
            </p:cNvPicPr>
            <p:nvPr/>
          </p:nvPicPr>
          <p:blipFill>
            <a:blip r:embed="rId2"/>
            <a:stretch>
              <a:fillRect/>
            </a:stretch>
          </p:blipFill>
          <p:spPr>
            <a:xfrm>
              <a:off x="325823" y="1519216"/>
              <a:ext cx="2397603" cy="4467802"/>
            </a:xfrm>
            <a:prstGeom prst="rect">
              <a:avLst/>
            </a:prstGeom>
          </p:spPr>
        </p:pic>
        <p:pic>
          <p:nvPicPr>
            <p:cNvPr id="14" name="Picture 13">
              <a:extLst>
                <a:ext uri="{FF2B5EF4-FFF2-40B4-BE49-F238E27FC236}">
                  <a16:creationId xmlns:a16="http://schemas.microsoft.com/office/drawing/2014/main" id="{39AA7F54-BF33-ADAB-6E5D-4277E978AFE7}"/>
                </a:ext>
              </a:extLst>
            </p:cNvPr>
            <p:cNvPicPr>
              <a:picLocks noChangeAspect="1"/>
            </p:cNvPicPr>
            <p:nvPr/>
          </p:nvPicPr>
          <p:blipFill>
            <a:blip r:embed="rId3"/>
            <a:stretch>
              <a:fillRect/>
            </a:stretch>
          </p:blipFill>
          <p:spPr>
            <a:xfrm>
              <a:off x="3008103" y="1536912"/>
              <a:ext cx="2380567" cy="4450105"/>
            </a:xfrm>
            <a:prstGeom prst="rect">
              <a:avLst/>
            </a:prstGeom>
          </p:spPr>
        </p:pic>
        <p:pic>
          <p:nvPicPr>
            <p:cNvPr id="16" name="Picture 15">
              <a:extLst>
                <a:ext uri="{FF2B5EF4-FFF2-40B4-BE49-F238E27FC236}">
                  <a16:creationId xmlns:a16="http://schemas.microsoft.com/office/drawing/2014/main" id="{CE2DB0D9-BCF4-EACF-8CA9-304BE7757FBF}"/>
                </a:ext>
              </a:extLst>
            </p:cNvPr>
            <p:cNvPicPr>
              <a:picLocks noChangeAspect="1"/>
            </p:cNvPicPr>
            <p:nvPr/>
          </p:nvPicPr>
          <p:blipFill>
            <a:blip r:embed="rId4"/>
            <a:stretch>
              <a:fillRect/>
            </a:stretch>
          </p:blipFill>
          <p:spPr>
            <a:xfrm>
              <a:off x="6271489" y="1536911"/>
              <a:ext cx="2380567" cy="4454547"/>
            </a:xfrm>
            <a:prstGeom prst="rect">
              <a:avLst/>
            </a:prstGeom>
          </p:spPr>
        </p:pic>
        <p:pic>
          <p:nvPicPr>
            <p:cNvPr id="18" name="Picture 17">
              <a:extLst>
                <a:ext uri="{FF2B5EF4-FFF2-40B4-BE49-F238E27FC236}">
                  <a16:creationId xmlns:a16="http://schemas.microsoft.com/office/drawing/2014/main" id="{4FC7C4A5-EFEB-754F-4DFA-2332291EEF0E}"/>
                </a:ext>
              </a:extLst>
            </p:cNvPr>
            <p:cNvPicPr>
              <a:picLocks noChangeAspect="1"/>
            </p:cNvPicPr>
            <p:nvPr/>
          </p:nvPicPr>
          <p:blipFill>
            <a:blip r:embed="rId5"/>
            <a:stretch>
              <a:fillRect/>
            </a:stretch>
          </p:blipFill>
          <p:spPr>
            <a:xfrm>
              <a:off x="8955890" y="1519215"/>
              <a:ext cx="2403600" cy="4467802"/>
            </a:xfrm>
            <a:prstGeom prst="rect">
              <a:avLst/>
            </a:prstGeom>
          </p:spPr>
        </p:pic>
        <p:sp>
          <p:nvSpPr>
            <p:cNvPr id="21" name="TextBox 20">
              <a:extLst>
                <a:ext uri="{FF2B5EF4-FFF2-40B4-BE49-F238E27FC236}">
                  <a16:creationId xmlns:a16="http://schemas.microsoft.com/office/drawing/2014/main" id="{CD5DE533-6BCE-F9DB-633C-ABD2BDEC5194}"/>
                </a:ext>
              </a:extLst>
            </p:cNvPr>
            <p:cNvSpPr txBox="1"/>
            <p:nvPr/>
          </p:nvSpPr>
          <p:spPr>
            <a:xfrm>
              <a:off x="8955890" y="6107595"/>
              <a:ext cx="2403600" cy="369332"/>
            </a:xfrm>
            <a:prstGeom prst="rect">
              <a:avLst/>
            </a:prstGeom>
            <a:noFill/>
          </p:spPr>
          <p:txBody>
            <a:bodyPr wrap="square" rtlCol="0">
              <a:spAutoFit/>
            </a:bodyPr>
            <a:lstStyle/>
            <a:p>
              <a:pPr algn="ctr"/>
              <a:r>
                <a:rPr lang="en-US" dirty="0"/>
                <a:t>Greedy Triangulation</a:t>
              </a:r>
            </a:p>
          </p:txBody>
        </p:sp>
        <p:sp>
          <p:nvSpPr>
            <p:cNvPr id="22" name="TextBox 21">
              <a:extLst>
                <a:ext uri="{FF2B5EF4-FFF2-40B4-BE49-F238E27FC236}">
                  <a16:creationId xmlns:a16="http://schemas.microsoft.com/office/drawing/2014/main" id="{C4671F4C-007A-260D-3964-DF307A0ED2B1}"/>
                </a:ext>
              </a:extLst>
            </p:cNvPr>
            <p:cNvSpPr txBox="1"/>
            <p:nvPr/>
          </p:nvSpPr>
          <p:spPr>
            <a:xfrm>
              <a:off x="6290646" y="6107595"/>
              <a:ext cx="2361410" cy="369332"/>
            </a:xfrm>
            <a:prstGeom prst="rect">
              <a:avLst/>
            </a:prstGeom>
            <a:noFill/>
          </p:spPr>
          <p:txBody>
            <a:bodyPr wrap="square" rtlCol="0">
              <a:spAutoFit/>
            </a:bodyPr>
            <a:lstStyle/>
            <a:p>
              <a:pPr algn="ctr"/>
              <a:r>
                <a:rPr lang="en-US" dirty="0"/>
                <a:t>DP Triangulation</a:t>
              </a:r>
            </a:p>
          </p:txBody>
        </p:sp>
      </p:grpSp>
    </p:spTree>
    <p:extLst>
      <p:ext uri="{BB962C8B-B14F-4D97-AF65-F5344CB8AC3E}">
        <p14:creationId xmlns:p14="http://schemas.microsoft.com/office/powerpoint/2010/main" val="3242326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511420" y="1497469"/>
            <a:ext cx="11169161" cy="3863063"/>
          </a:xfrm>
        </p:spPr>
        <p:txBody>
          <a:bodyPr>
            <a:normAutofit/>
          </a:bodyPr>
          <a:lstStyle/>
          <a:p>
            <a:r>
              <a:rPr lang="en-US" sz="4400" spc="0" dirty="0"/>
              <a:t>DATA COMPRESSION STRATEGIES</a:t>
            </a:r>
            <a:endParaRPr lang="en-US" dirty="0"/>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29</a:t>
            </a:fld>
            <a:endParaRPr lang="en-US" dirty="0">
              <a:solidFill>
                <a:srgbClr val="898989"/>
              </a:solidFill>
            </a:endParaRPr>
          </a:p>
        </p:txBody>
      </p:sp>
    </p:spTree>
    <p:extLst>
      <p:ext uri="{BB962C8B-B14F-4D97-AF65-F5344CB8AC3E}">
        <p14:creationId xmlns:p14="http://schemas.microsoft.com/office/powerpoint/2010/main" val="1807338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511420" y="1497469"/>
            <a:ext cx="11169161" cy="3863063"/>
          </a:xfrm>
        </p:spPr>
        <p:txBody>
          <a:bodyPr>
            <a:normAutofit/>
          </a:bodyPr>
          <a:lstStyle/>
          <a:p>
            <a:r>
              <a:rPr lang="en-US" sz="4400" spc="0" dirty="0"/>
              <a:t>1-A: </a:t>
            </a:r>
            <a:r>
              <a:rPr lang="en-US" sz="4400" dirty="0"/>
              <a:t>PREPARE A DATASET FOR THE CONVEX POLYGON WITH INCREASING NUMBER OF ARBITRARY VERTICES</a:t>
            </a:r>
            <a:endParaRPr lang="en-US" dirty="0"/>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3</a:t>
            </a:fld>
            <a:endParaRPr lang="en-US" dirty="0">
              <a:solidFill>
                <a:srgbClr val="898989"/>
              </a:solidFill>
            </a:endParaRPr>
          </a:p>
        </p:txBody>
      </p:sp>
    </p:spTree>
    <p:extLst>
      <p:ext uri="{BB962C8B-B14F-4D97-AF65-F5344CB8AC3E}">
        <p14:creationId xmlns:p14="http://schemas.microsoft.com/office/powerpoint/2010/main" val="592388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240324" y="1497469"/>
            <a:ext cx="11711353" cy="3863063"/>
          </a:xfrm>
        </p:spPr>
        <p:txBody>
          <a:bodyPr>
            <a:normAutofit/>
          </a:bodyPr>
          <a:lstStyle/>
          <a:p>
            <a:r>
              <a:rPr lang="en-US" spc="0" dirty="0"/>
              <a:t>2</a:t>
            </a:r>
            <a:r>
              <a:rPr lang="en-US" sz="4400" spc="0" dirty="0"/>
              <a:t>-A: </a:t>
            </a:r>
            <a:r>
              <a:rPr lang="en-US" sz="4400" dirty="0"/>
              <a:t>WRITE ENCODING ALGORITHMS FOR THE SHANNON-FANO CODING SCHEME</a:t>
            </a:r>
            <a:endParaRPr lang="en-US" dirty="0"/>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30</a:t>
            </a:fld>
            <a:endParaRPr lang="en-US" dirty="0">
              <a:solidFill>
                <a:srgbClr val="898989"/>
              </a:solidFill>
            </a:endParaRPr>
          </a:p>
        </p:txBody>
      </p:sp>
    </p:spTree>
    <p:extLst>
      <p:ext uri="{BB962C8B-B14F-4D97-AF65-F5344CB8AC3E}">
        <p14:creationId xmlns:p14="http://schemas.microsoft.com/office/powerpoint/2010/main" val="294390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normAutofit/>
          </a:bodyPr>
          <a:lstStyle/>
          <a:p>
            <a:r>
              <a:rPr lang="en-US" dirty="0"/>
              <a:t>DATA COMPRESSION</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31</a:t>
            </a:fld>
            <a:endParaRPr lang="en-US" dirty="0"/>
          </a:p>
        </p:txBody>
      </p:sp>
      <p:sp>
        <p:nvSpPr>
          <p:cNvPr id="4" name="Text Placeholder 3">
            <a:extLst>
              <a:ext uri="{FF2B5EF4-FFF2-40B4-BE49-F238E27FC236}">
                <a16:creationId xmlns:a16="http://schemas.microsoft.com/office/drawing/2014/main" id="{8BB67C43-09A8-AD4B-40E2-EEAC2E50F8C5}"/>
              </a:ext>
            </a:extLst>
          </p:cNvPr>
          <p:cNvSpPr>
            <a:spLocks noGrp="1"/>
          </p:cNvSpPr>
          <p:nvPr>
            <p:ph type="body" sz="quarter" idx="13"/>
          </p:nvPr>
        </p:nvSpPr>
        <p:spPr>
          <a:xfrm>
            <a:off x="767862" y="1918553"/>
            <a:ext cx="7971692" cy="4620359"/>
          </a:xfrm>
        </p:spPr>
        <p:txBody>
          <a:bodyPr>
            <a:normAutofit fontScale="85000" lnSpcReduction="10000"/>
          </a:bodyPr>
          <a:lstStyle/>
          <a:p>
            <a:pPr algn="just">
              <a:spcAft>
                <a:spcPts val="600"/>
              </a:spcAft>
            </a:pPr>
            <a:r>
              <a:rPr lang="en-US" sz="2400" dirty="0"/>
              <a:t>Data Compression, also known as source coding, is the process of encoding or converting data in such a way that it consumes less memory space. Data compression reduces the number of resources required to store and transmit data.</a:t>
            </a:r>
          </a:p>
          <a:p>
            <a:pPr algn="just">
              <a:spcAft>
                <a:spcPts val="600"/>
              </a:spcAft>
            </a:pPr>
            <a:r>
              <a:rPr lang="en-US" sz="2400" dirty="0"/>
              <a:t>A prefix code is a type of code system distinguished by its possession of the "prefix property", which requires that there is no whole code word in the system that is a prefix (initial segment) of any other code word in the system.</a:t>
            </a:r>
          </a:p>
          <a:p>
            <a:pPr algn="just">
              <a:spcAft>
                <a:spcPts val="600"/>
              </a:spcAft>
            </a:pPr>
            <a:r>
              <a:rPr lang="en-US" dirty="0"/>
              <a:t>Prefix codes are also known as instantaneous codes.</a:t>
            </a:r>
          </a:p>
          <a:p>
            <a:pPr algn="just">
              <a:spcAft>
                <a:spcPts val="600"/>
              </a:spcAft>
            </a:pPr>
            <a:r>
              <a:rPr lang="en-US" dirty="0"/>
              <a:t>Code trees consist of interior nodes, leaf nodes and corresponding branches. Leaf nodes do not have a succeeding node and represent symbols, if the tree describes a prefix code. The path from the root to a leaf node defines the code word for the particular symbol assigned to this node. </a:t>
            </a:r>
          </a:p>
        </p:txBody>
      </p:sp>
      <p:pic>
        <p:nvPicPr>
          <p:cNvPr id="6" name="Picture 5">
            <a:extLst>
              <a:ext uri="{FF2B5EF4-FFF2-40B4-BE49-F238E27FC236}">
                <a16:creationId xmlns:a16="http://schemas.microsoft.com/office/drawing/2014/main" id="{5FA3D16D-6A00-5E98-E53F-6F7478BD8D53}"/>
              </a:ext>
            </a:extLst>
          </p:cNvPr>
          <p:cNvPicPr>
            <a:picLocks noChangeAspect="1"/>
          </p:cNvPicPr>
          <p:nvPr/>
        </p:nvPicPr>
        <p:blipFill>
          <a:blip r:embed="rId2"/>
          <a:stretch>
            <a:fillRect/>
          </a:stretch>
        </p:blipFill>
        <p:spPr>
          <a:xfrm>
            <a:off x="8932039" y="1918553"/>
            <a:ext cx="3067478" cy="2238687"/>
          </a:xfrm>
          <a:prstGeom prst="rect">
            <a:avLst/>
          </a:prstGeom>
        </p:spPr>
      </p:pic>
      <p:sp>
        <p:nvSpPr>
          <p:cNvPr id="7" name="Text Placeholder 3">
            <a:extLst>
              <a:ext uri="{FF2B5EF4-FFF2-40B4-BE49-F238E27FC236}">
                <a16:creationId xmlns:a16="http://schemas.microsoft.com/office/drawing/2014/main" id="{334BAA37-AB19-9B9A-755A-4C0E3E379D23}"/>
              </a:ext>
            </a:extLst>
          </p:cNvPr>
          <p:cNvSpPr txBox="1">
            <a:spLocks/>
          </p:cNvSpPr>
          <p:nvPr/>
        </p:nvSpPr>
        <p:spPr>
          <a:xfrm>
            <a:off x="9457593" y="4228732"/>
            <a:ext cx="2016369" cy="5474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400"/>
              </a:spcAft>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mj-lt"/>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Aft>
                <a:spcPts val="600"/>
              </a:spcAft>
              <a:buNone/>
            </a:pPr>
            <a:r>
              <a:rPr lang="en-US" dirty="0"/>
              <a:t>Coding Trees</a:t>
            </a:r>
          </a:p>
        </p:txBody>
      </p:sp>
    </p:spTree>
    <p:extLst>
      <p:ext uri="{BB962C8B-B14F-4D97-AF65-F5344CB8AC3E}">
        <p14:creationId xmlns:p14="http://schemas.microsoft.com/office/powerpoint/2010/main" val="565825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normAutofit/>
          </a:bodyPr>
          <a:lstStyle/>
          <a:p>
            <a:r>
              <a:rPr lang="en-US" dirty="0"/>
              <a:t>SHANNON-FANO CODING SCHEME</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32</a:t>
            </a:fld>
            <a:endParaRPr lang="en-US" dirty="0"/>
          </a:p>
        </p:txBody>
      </p:sp>
      <p:sp>
        <p:nvSpPr>
          <p:cNvPr id="4" name="Text Placeholder 3">
            <a:extLst>
              <a:ext uri="{FF2B5EF4-FFF2-40B4-BE49-F238E27FC236}">
                <a16:creationId xmlns:a16="http://schemas.microsoft.com/office/drawing/2014/main" id="{8BB67C43-09A8-AD4B-40E2-EEAC2E50F8C5}"/>
              </a:ext>
            </a:extLst>
          </p:cNvPr>
          <p:cNvSpPr>
            <a:spLocks noGrp="1"/>
          </p:cNvSpPr>
          <p:nvPr>
            <p:ph type="body" sz="quarter" idx="13"/>
          </p:nvPr>
        </p:nvSpPr>
        <p:spPr>
          <a:xfrm>
            <a:off x="553915" y="2000249"/>
            <a:ext cx="7508631" cy="4620359"/>
          </a:xfrm>
        </p:spPr>
        <p:txBody>
          <a:bodyPr>
            <a:normAutofit fontScale="92500" lnSpcReduction="10000"/>
          </a:bodyPr>
          <a:lstStyle/>
          <a:p>
            <a:pPr algn="just">
              <a:spcAft>
                <a:spcPts val="600"/>
              </a:spcAft>
            </a:pPr>
            <a:r>
              <a:rPr lang="en-US" sz="2400" dirty="0"/>
              <a:t>Shannon Fano Algorithm is an entropy encoding technique for lossless data compression of multimedia. It assigns a code to each symbol based on their probabilities of occurrence. </a:t>
            </a:r>
          </a:p>
          <a:p>
            <a:pPr algn="just">
              <a:spcAft>
                <a:spcPts val="600"/>
              </a:spcAft>
            </a:pPr>
            <a:r>
              <a:rPr lang="en-US" sz="2400" dirty="0"/>
              <a:t>It is a variable-length encoding scheme, that is, the codes assigned to the symbols will be of varying lengths.</a:t>
            </a:r>
          </a:p>
          <a:p>
            <a:pPr algn="just">
              <a:spcAft>
                <a:spcPts val="600"/>
              </a:spcAft>
            </a:pPr>
            <a:r>
              <a:rPr lang="en-US" dirty="0"/>
              <a:t>It is a prefix-coding scheme.</a:t>
            </a:r>
          </a:p>
          <a:p>
            <a:pPr algn="just">
              <a:spcAft>
                <a:spcPts val="600"/>
              </a:spcAft>
            </a:pPr>
            <a:r>
              <a:rPr lang="en-US" sz="2400" dirty="0"/>
              <a:t>Shannon–Fano codes are suboptimal in the sense that they do not always achieve the lowest possible expected codeword length, as Huffman coding does, bu</a:t>
            </a:r>
            <a:r>
              <a:rPr lang="en-US" dirty="0"/>
              <a:t>t the Shannon-Fano codewords have an expected codeword length within 1 bit of the optimal.</a:t>
            </a:r>
            <a:endParaRPr lang="en-US" sz="2400" dirty="0"/>
          </a:p>
        </p:txBody>
      </p:sp>
      <p:pic>
        <p:nvPicPr>
          <p:cNvPr id="6" name="Picture 5">
            <a:extLst>
              <a:ext uri="{FF2B5EF4-FFF2-40B4-BE49-F238E27FC236}">
                <a16:creationId xmlns:a16="http://schemas.microsoft.com/office/drawing/2014/main" id="{402FAA89-9955-02B4-511B-AA1F5F29C66C}"/>
              </a:ext>
            </a:extLst>
          </p:cNvPr>
          <p:cNvPicPr>
            <a:picLocks noChangeAspect="1"/>
          </p:cNvPicPr>
          <p:nvPr/>
        </p:nvPicPr>
        <p:blipFill>
          <a:blip r:embed="rId2"/>
          <a:stretch>
            <a:fillRect/>
          </a:stretch>
        </p:blipFill>
        <p:spPr>
          <a:xfrm>
            <a:off x="8273562" y="2046408"/>
            <a:ext cx="3711508" cy="2264020"/>
          </a:xfrm>
          <a:prstGeom prst="rect">
            <a:avLst/>
          </a:prstGeom>
        </p:spPr>
      </p:pic>
    </p:spTree>
    <p:extLst>
      <p:ext uri="{BB962C8B-B14F-4D97-AF65-F5344CB8AC3E}">
        <p14:creationId xmlns:p14="http://schemas.microsoft.com/office/powerpoint/2010/main" val="2865726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normAutofit/>
          </a:bodyPr>
          <a:lstStyle/>
          <a:p>
            <a:r>
              <a:rPr lang="en-US" dirty="0"/>
              <a:t>CODE FOR SHANNON-FANO CODING</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33</a:t>
            </a:fld>
            <a:endParaRPr lang="en-US" dirty="0"/>
          </a:p>
        </p:txBody>
      </p:sp>
      <p:sp>
        <p:nvSpPr>
          <p:cNvPr id="7" name="Text Placeholder 6">
            <a:extLst>
              <a:ext uri="{FF2B5EF4-FFF2-40B4-BE49-F238E27FC236}">
                <a16:creationId xmlns:a16="http://schemas.microsoft.com/office/drawing/2014/main" id="{53B5541C-EB98-41C7-380B-F708CC3E5288}"/>
              </a:ext>
            </a:extLst>
          </p:cNvPr>
          <p:cNvSpPr>
            <a:spLocks noGrp="1"/>
          </p:cNvSpPr>
          <p:nvPr>
            <p:ph type="body" sz="quarter" idx="13"/>
          </p:nvPr>
        </p:nvSpPr>
        <p:spPr>
          <a:xfrm>
            <a:off x="694592" y="1690689"/>
            <a:ext cx="6585439" cy="4757603"/>
          </a:xfrm>
        </p:spPr>
        <p:txBody>
          <a:bodyPr>
            <a:normAutofit fontScale="77500" lnSpcReduction="20000"/>
          </a:bodyPr>
          <a:lstStyle/>
          <a:p>
            <a:pPr algn="just">
              <a:lnSpc>
                <a:spcPct val="120000"/>
              </a:lnSpc>
            </a:pPr>
            <a:r>
              <a:rPr lang="en-US" dirty="0"/>
              <a:t>This is a recursive implementation of the Shannon-Fano algorithm for assigning binary codes to a sorted list of symbols based on their probabilities.</a:t>
            </a:r>
          </a:p>
          <a:p>
            <a:pPr algn="just">
              <a:lnSpc>
                <a:spcPct val="120000"/>
              </a:lnSpc>
            </a:pPr>
            <a:r>
              <a:rPr lang="en-US" dirty="0"/>
              <a:t>The function sums probabilities for symbols in [</a:t>
            </a:r>
            <a:r>
              <a:rPr lang="en-US" dirty="0" err="1"/>
              <a:t>startIndex</a:t>
            </a:r>
            <a:r>
              <a:rPr lang="en-US" dirty="0"/>
              <a:t>, </a:t>
            </a:r>
            <a:r>
              <a:rPr lang="en-US" dirty="0" err="1"/>
              <a:t>endIndex</a:t>
            </a:r>
            <a:r>
              <a:rPr lang="en-US" dirty="0"/>
              <a:t>], then finds ‘</a:t>
            </a:r>
            <a:r>
              <a:rPr lang="en-US" dirty="0" err="1"/>
              <a:t>partitionIndex</a:t>
            </a:r>
            <a:r>
              <a:rPr lang="en-US" dirty="0"/>
              <a:t>’ that splits this range into two sub-ranges. It ensures the first sub-range has probabilities closest to half of the total sum.</a:t>
            </a:r>
          </a:p>
          <a:p>
            <a:pPr algn="just">
              <a:lnSpc>
                <a:spcPct val="120000"/>
              </a:lnSpc>
            </a:pPr>
            <a:r>
              <a:rPr lang="en-US" dirty="0"/>
              <a:t>The function then assigns the binary code '0' to all symbols in the first sub-range and the binary code '1' to all symbols in the second sub-range.</a:t>
            </a:r>
          </a:p>
          <a:p>
            <a:pPr algn="just">
              <a:lnSpc>
                <a:spcPct val="120000"/>
              </a:lnSpc>
            </a:pPr>
            <a:r>
              <a:rPr lang="en-US" dirty="0"/>
              <a:t>The function then recursively calls itself twice, passing the first and second sub-ranges as the new ranges to be processed.</a:t>
            </a:r>
          </a:p>
        </p:txBody>
      </p:sp>
      <p:pic>
        <p:nvPicPr>
          <p:cNvPr id="6" name="Picture 5">
            <a:extLst>
              <a:ext uri="{FF2B5EF4-FFF2-40B4-BE49-F238E27FC236}">
                <a16:creationId xmlns:a16="http://schemas.microsoft.com/office/drawing/2014/main" id="{7852381B-34EB-DC8F-1FFF-29522149457E}"/>
              </a:ext>
            </a:extLst>
          </p:cNvPr>
          <p:cNvPicPr>
            <a:picLocks noChangeAspect="1"/>
          </p:cNvPicPr>
          <p:nvPr/>
        </p:nvPicPr>
        <p:blipFill>
          <a:blip r:embed="rId2"/>
          <a:stretch>
            <a:fillRect/>
          </a:stretch>
        </p:blipFill>
        <p:spPr>
          <a:xfrm>
            <a:off x="7444772" y="1644718"/>
            <a:ext cx="4600690" cy="4757603"/>
          </a:xfrm>
          <a:prstGeom prst="rect">
            <a:avLst/>
          </a:prstGeom>
        </p:spPr>
      </p:pic>
    </p:spTree>
    <p:extLst>
      <p:ext uri="{BB962C8B-B14F-4D97-AF65-F5344CB8AC3E}">
        <p14:creationId xmlns:p14="http://schemas.microsoft.com/office/powerpoint/2010/main" val="649871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normAutofit/>
          </a:bodyPr>
          <a:lstStyle/>
          <a:p>
            <a:r>
              <a:rPr lang="en-US" dirty="0"/>
              <a:t>SHANNON-FANO ENCODING SCHEME</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34</a:t>
            </a:fld>
            <a:endParaRPr lang="en-US" dirty="0"/>
          </a:p>
        </p:txBody>
      </p:sp>
      <p:pic>
        <p:nvPicPr>
          <p:cNvPr id="9" name="Picture 8">
            <a:extLst>
              <a:ext uri="{FF2B5EF4-FFF2-40B4-BE49-F238E27FC236}">
                <a16:creationId xmlns:a16="http://schemas.microsoft.com/office/drawing/2014/main" id="{45536606-1C81-5A64-DAA6-FF0C4B5CE25F}"/>
              </a:ext>
            </a:extLst>
          </p:cNvPr>
          <p:cNvPicPr>
            <a:picLocks noChangeAspect="1"/>
          </p:cNvPicPr>
          <p:nvPr/>
        </p:nvPicPr>
        <p:blipFill rotWithShape="1">
          <a:blip r:embed="rId2"/>
          <a:srcRect t="794"/>
          <a:stretch/>
        </p:blipFill>
        <p:spPr>
          <a:xfrm>
            <a:off x="8322652" y="1723292"/>
            <a:ext cx="2914650" cy="4072671"/>
          </a:xfrm>
          <a:prstGeom prst="rect">
            <a:avLst/>
          </a:prstGeom>
        </p:spPr>
      </p:pic>
      <p:sp>
        <p:nvSpPr>
          <p:cNvPr id="10" name="Text Placeholder 6">
            <a:extLst>
              <a:ext uri="{FF2B5EF4-FFF2-40B4-BE49-F238E27FC236}">
                <a16:creationId xmlns:a16="http://schemas.microsoft.com/office/drawing/2014/main" id="{97FBC2D2-6272-D84B-3AE8-66F07D014CA2}"/>
              </a:ext>
            </a:extLst>
          </p:cNvPr>
          <p:cNvSpPr>
            <a:spLocks noGrp="1"/>
          </p:cNvSpPr>
          <p:nvPr>
            <p:ph type="body" sz="quarter" idx="13"/>
          </p:nvPr>
        </p:nvSpPr>
        <p:spPr>
          <a:xfrm>
            <a:off x="694592" y="1690689"/>
            <a:ext cx="6585439" cy="4757603"/>
          </a:xfrm>
        </p:spPr>
        <p:txBody>
          <a:bodyPr>
            <a:normAutofit/>
          </a:bodyPr>
          <a:lstStyle/>
          <a:p>
            <a:pPr algn="just">
              <a:lnSpc>
                <a:spcPct val="120000"/>
              </a:lnSpc>
            </a:pPr>
            <a:r>
              <a:rPr lang="en-US" dirty="0"/>
              <a:t>The Shannon-Fano code word for the 6 symbols, A, B, C, D, E, F are shown with the probabilities as follows:</a:t>
            </a:r>
          </a:p>
          <a:p>
            <a:pPr marL="457200" lvl="1" indent="0" algn="just">
              <a:lnSpc>
                <a:spcPct val="120000"/>
              </a:lnSpc>
              <a:buNone/>
            </a:pPr>
            <a:r>
              <a:rPr lang="en-US" dirty="0"/>
              <a:t>A: 0.3</a:t>
            </a:r>
          </a:p>
          <a:p>
            <a:pPr marL="457200" lvl="1" indent="0" algn="just">
              <a:lnSpc>
                <a:spcPct val="120000"/>
              </a:lnSpc>
              <a:buNone/>
            </a:pPr>
            <a:r>
              <a:rPr lang="en-US" dirty="0"/>
              <a:t>B: 0.25</a:t>
            </a:r>
          </a:p>
          <a:p>
            <a:pPr marL="457200" lvl="1" indent="0" algn="just">
              <a:lnSpc>
                <a:spcPct val="120000"/>
              </a:lnSpc>
              <a:buNone/>
            </a:pPr>
            <a:r>
              <a:rPr lang="en-US" dirty="0"/>
              <a:t>C: 0.15</a:t>
            </a:r>
          </a:p>
          <a:p>
            <a:pPr marL="457200" lvl="1" indent="0" algn="just">
              <a:lnSpc>
                <a:spcPct val="120000"/>
              </a:lnSpc>
              <a:buNone/>
            </a:pPr>
            <a:r>
              <a:rPr lang="en-US" dirty="0"/>
              <a:t>D: 0.12</a:t>
            </a:r>
          </a:p>
          <a:p>
            <a:pPr marL="457200" lvl="1" indent="0" algn="just">
              <a:lnSpc>
                <a:spcPct val="120000"/>
              </a:lnSpc>
              <a:buNone/>
            </a:pPr>
            <a:r>
              <a:rPr lang="en-US" dirty="0"/>
              <a:t>E: 0.08</a:t>
            </a:r>
          </a:p>
          <a:p>
            <a:pPr marL="457200" lvl="1" indent="0" algn="just">
              <a:lnSpc>
                <a:spcPct val="120000"/>
              </a:lnSpc>
              <a:buNone/>
            </a:pPr>
            <a:r>
              <a:rPr lang="en-US" dirty="0"/>
              <a:t>F: 0.10</a:t>
            </a:r>
          </a:p>
        </p:txBody>
      </p:sp>
    </p:spTree>
    <p:extLst>
      <p:ext uri="{BB962C8B-B14F-4D97-AF65-F5344CB8AC3E}">
        <p14:creationId xmlns:p14="http://schemas.microsoft.com/office/powerpoint/2010/main" val="1503084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180243" y="1497469"/>
            <a:ext cx="11831514" cy="3863063"/>
          </a:xfrm>
        </p:spPr>
        <p:txBody>
          <a:bodyPr>
            <a:normAutofit/>
          </a:bodyPr>
          <a:lstStyle/>
          <a:p>
            <a:r>
              <a:rPr lang="en-US" spc="0" dirty="0"/>
              <a:t>2</a:t>
            </a:r>
            <a:r>
              <a:rPr lang="en-US" sz="4400" spc="0" dirty="0"/>
              <a:t>-B: </a:t>
            </a:r>
            <a:r>
              <a:rPr lang="en-US" sz="4400" dirty="0"/>
              <a:t>IMPLEMENT HUFFMAN ENCODING SCHEME USING HEAP AS DATA STRUCTURE</a:t>
            </a:r>
            <a:endParaRPr lang="en-US" dirty="0"/>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35</a:t>
            </a:fld>
            <a:endParaRPr lang="en-US" dirty="0">
              <a:solidFill>
                <a:srgbClr val="898989"/>
              </a:solidFill>
            </a:endParaRPr>
          </a:p>
        </p:txBody>
      </p:sp>
    </p:spTree>
    <p:extLst>
      <p:ext uri="{BB962C8B-B14F-4D97-AF65-F5344CB8AC3E}">
        <p14:creationId xmlns:p14="http://schemas.microsoft.com/office/powerpoint/2010/main" val="438601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normAutofit/>
          </a:bodyPr>
          <a:lstStyle/>
          <a:p>
            <a:r>
              <a:rPr lang="en-US" dirty="0"/>
              <a:t>HUFFMAN ENCODING SCHEME</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36</a:t>
            </a:fld>
            <a:endParaRPr lang="en-US" dirty="0"/>
          </a:p>
        </p:txBody>
      </p:sp>
      <p:sp>
        <p:nvSpPr>
          <p:cNvPr id="4" name="Text Placeholder 3">
            <a:extLst>
              <a:ext uri="{FF2B5EF4-FFF2-40B4-BE49-F238E27FC236}">
                <a16:creationId xmlns:a16="http://schemas.microsoft.com/office/drawing/2014/main" id="{8BB67C43-09A8-AD4B-40E2-EEAC2E50F8C5}"/>
              </a:ext>
            </a:extLst>
          </p:cNvPr>
          <p:cNvSpPr>
            <a:spLocks noGrp="1"/>
          </p:cNvSpPr>
          <p:nvPr>
            <p:ph type="body" sz="quarter" idx="13"/>
          </p:nvPr>
        </p:nvSpPr>
        <p:spPr>
          <a:xfrm>
            <a:off x="553914" y="2000249"/>
            <a:ext cx="6770077" cy="4620359"/>
          </a:xfrm>
        </p:spPr>
        <p:txBody>
          <a:bodyPr>
            <a:normAutofit fontScale="85000" lnSpcReduction="10000"/>
          </a:bodyPr>
          <a:lstStyle/>
          <a:p>
            <a:pPr algn="just">
              <a:spcAft>
                <a:spcPts val="600"/>
              </a:spcAft>
            </a:pPr>
            <a:r>
              <a:rPr lang="en-US" sz="2400" dirty="0"/>
              <a:t>Huffman coding is a lossless data compression algorithm. The idea is to assign variable-length codes to input characters, lengths of the assigned codes are based on the frequencies of corresponding characters.</a:t>
            </a:r>
          </a:p>
          <a:p>
            <a:pPr algn="just">
              <a:spcAft>
                <a:spcPts val="600"/>
              </a:spcAft>
            </a:pPr>
            <a:r>
              <a:rPr lang="en-US" sz="2400" dirty="0"/>
              <a:t>It is a greedy algorithm that constructs an optimal prefix code.</a:t>
            </a:r>
          </a:p>
          <a:p>
            <a:pPr algn="just">
              <a:spcAft>
                <a:spcPts val="600"/>
              </a:spcAft>
            </a:pPr>
            <a:r>
              <a:rPr lang="en-US" sz="2400" dirty="0"/>
              <a:t>C is a set of n characters and each character c ∈ C is an object with an attribute </a:t>
            </a:r>
            <a:r>
              <a:rPr lang="en-US" sz="2400" dirty="0" err="1"/>
              <a:t>c.freq</a:t>
            </a:r>
            <a:r>
              <a:rPr lang="en-US" sz="2400" dirty="0"/>
              <a:t> giving its frequency.</a:t>
            </a:r>
          </a:p>
          <a:p>
            <a:pPr algn="just">
              <a:spcAft>
                <a:spcPts val="600"/>
              </a:spcAft>
            </a:pPr>
            <a:r>
              <a:rPr lang="en-US" sz="2400" dirty="0"/>
              <a:t>The algorithm builds the tree T corresponding to the optimal code in a bottom-up manner. It begins with a set of </a:t>
            </a:r>
            <a:r>
              <a:rPr lang="en-US" dirty="0"/>
              <a:t>|</a:t>
            </a:r>
            <a:r>
              <a:rPr lang="en-US" sz="2400" dirty="0"/>
              <a:t>C| leaves and performs a sequence of </a:t>
            </a:r>
            <a:r>
              <a:rPr lang="en-US" dirty="0"/>
              <a:t>|</a:t>
            </a:r>
            <a:r>
              <a:rPr lang="en-US" sz="2400" dirty="0"/>
              <a:t>C| - 1 “merging” operations to create the final tree.</a:t>
            </a:r>
          </a:p>
        </p:txBody>
      </p:sp>
      <p:pic>
        <p:nvPicPr>
          <p:cNvPr id="6" name="Picture 5">
            <a:extLst>
              <a:ext uri="{FF2B5EF4-FFF2-40B4-BE49-F238E27FC236}">
                <a16:creationId xmlns:a16="http://schemas.microsoft.com/office/drawing/2014/main" id="{1D2A5548-33DE-1A5E-A2BD-98D04CCE388E}"/>
              </a:ext>
            </a:extLst>
          </p:cNvPr>
          <p:cNvPicPr>
            <a:picLocks noChangeAspect="1"/>
          </p:cNvPicPr>
          <p:nvPr/>
        </p:nvPicPr>
        <p:blipFill rotWithShape="1">
          <a:blip r:embed="rId2"/>
          <a:srcRect l="3668" t="4306" r="5285"/>
          <a:stretch/>
        </p:blipFill>
        <p:spPr>
          <a:xfrm>
            <a:off x="7461738" y="2140926"/>
            <a:ext cx="4645269" cy="2235890"/>
          </a:xfrm>
          <a:prstGeom prst="rect">
            <a:avLst/>
          </a:prstGeom>
        </p:spPr>
      </p:pic>
    </p:spTree>
    <p:extLst>
      <p:ext uri="{BB962C8B-B14F-4D97-AF65-F5344CB8AC3E}">
        <p14:creationId xmlns:p14="http://schemas.microsoft.com/office/powerpoint/2010/main" val="3253963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normAutofit/>
          </a:bodyPr>
          <a:lstStyle/>
          <a:p>
            <a:r>
              <a:rPr lang="en-US" dirty="0"/>
              <a:t>CODE FOR HUFFMAN ENCODING</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37</a:t>
            </a:fld>
            <a:endParaRPr lang="en-US" dirty="0"/>
          </a:p>
        </p:txBody>
      </p:sp>
      <p:pic>
        <p:nvPicPr>
          <p:cNvPr id="9" name="Picture 8">
            <a:extLst>
              <a:ext uri="{FF2B5EF4-FFF2-40B4-BE49-F238E27FC236}">
                <a16:creationId xmlns:a16="http://schemas.microsoft.com/office/drawing/2014/main" id="{A54CDF2E-A390-7626-5420-BDC028B70040}"/>
              </a:ext>
            </a:extLst>
          </p:cNvPr>
          <p:cNvPicPr>
            <a:picLocks noChangeAspect="1"/>
          </p:cNvPicPr>
          <p:nvPr/>
        </p:nvPicPr>
        <p:blipFill>
          <a:blip r:embed="rId2"/>
          <a:stretch>
            <a:fillRect/>
          </a:stretch>
        </p:blipFill>
        <p:spPr>
          <a:xfrm>
            <a:off x="6474070" y="1597583"/>
            <a:ext cx="5122984" cy="4793933"/>
          </a:xfrm>
          <a:prstGeom prst="rect">
            <a:avLst/>
          </a:prstGeom>
        </p:spPr>
      </p:pic>
      <p:sp>
        <p:nvSpPr>
          <p:cNvPr id="10" name="Text Placeholder 3">
            <a:extLst>
              <a:ext uri="{FF2B5EF4-FFF2-40B4-BE49-F238E27FC236}">
                <a16:creationId xmlns:a16="http://schemas.microsoft.com/office/drawing/2014/main" id="{8B1C066B-5D7B-9E83-AED0-4E5846A17BD7}"/>
              </a:ext>
            </a:extLst>
          </p:cNvPr>
          <p:cNvSpPr>
            <a:spLocks noGrp="1"/>
          </p:cNvSpPr>
          <p:nvPr>
            <p:ph type="body" sz="quarter" idx="13"/>
          </p:nvPr>
        </p:nvSpPr>
        <p:spPr>
          <a:xfrm>
            <a:off x="492368" y="1597583"/>
            <a:ext cx="5738448" cy="5005440"/>
          </a:xfrm>
        </p:spPr>
        <p:txBody>
          <a:bodyPr>
            <a:normAutofit/>
          </a:bodyPr>
          <a:lstStyle/>
          <a:p>
            <a:pPr algn="just">
              <a:spcAft>
                <a:spcPts val="800"/>
              </a:spcAft>
            </a:pPr>
            <a:r>
              <a:rPr lang="en-US" sz="1800" dirty="0"/>
              <a:t>The </a:t>
            </a:r>
            <a:r>
              <a:rPr lang="en-US" sz="1800" b="1" dirty="0" err="1"/>
              <a:t>buildHuffmanTree</a:t>
            </a:r>
            <a:r>
              <a:rPr lang="en-US" sz="1800" dirty="0"/>
              <a:t> function takes a string as input and creates a map to store the frequency of each symbol in the string. It then creates a priority queue (min-heap) to store the Huffman nodes. The Huffman nodes are created for each symbol with its frequency and added to the priority queue.</a:t>
            </a:r>
          </a:p>
          <a:p>
            <a:pPr algn="just">
              <a:spcAft>
                <a:spcPts val="800"/>
              </a:spcAft>
            </a:pPr>
            <a:r>
              <a:rPr lang="en-US" sz="1800" dirty="0"/>
              <a:t>Then, the function builds the Huffman tree by extracting the two minimum frequency nodes from the priority queue and creating a new node with the sum of the frequencies of the two nodes. </a:t>
            </a:r>
          </a:p>
          <a:p>
            <a:pPr algn="just">
              <a:spcAft>
                <a:spcPts val="800"/>
              </a:spcAft>
            </a:pPr>
            <a:r>
              <a:rPr lang="en-US" sz="1800" dirty="0"/>
              <a:t>This new node is added back to the priority queue, and the process is repeated until there is only one node left in the priority queue, which is the root node of the Huffman tree.</a:t>
            </a:r>
          </a:p>
        </p:txBody>
      </p:sp>
    </p:spTree>
    <p:extLst>
      <p:ext uri="{BB962C8B-B14F-4D97-AF65-F5344CB8AC3E}">
        <p14:creationId xmlns:p14="http://schemas.microsoft.com/office/powerpoint/2010/main" val="542388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199" y="565739"/>
            <a:ext cx="11207263" cy="1124949"/>
          </a:xfrm>
        </p:spPr>
        <p:txBody>
          <a:bodyPr>
            <a:normAutofit fontScale="90000"/>
          </a:bodyPr>
          <a:lstStyle/>
          <a:p>
            <a:r>
              <a:rPr lang="en-US" dirty="0"/>
              <a:t>CODE FOR HUFFMAN ENCODING (contd.)</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38</a:t>
            </a:fld>
            <a:endParaRPr lang="en-US" dirty="0"/>
          </a:p>
        </p:txBody>
      </p:sp>
      <p:sp>
        <p:nvSpPr>
          <p:cNvPr id="10" name="Text Placeholder 3">
            <a:extLst>
              <a:ext uri="{FF2B5EF4-FFF2-40B4-BE49-F238E27FC236}">
                <a16:creationId xmlns:a16="http://schemas.microsoft.com/office/drawing/2014/main" id="{8B1C066B-5D7B-9E83-AED0-4E5846A17BD7}"/>
              </a:ext>
            </a:extLst>
          </p:cNvPr>
          <p:cNvSpPr>
            <a:spLocks noGrp="1"/>
          </p:cNvSpPr>
          <p:nvPr>
            <p:ph type="body" sz="quarter" idx="13"/>
          </p:nvPr>
        </p:nvSpPr>
        <p:spPr>
          <a:xfrm>
            <a:off x="492367" y="1597583"/>
            <a:ext cx="5161087" cy="5005440"/>
          </a:xfrm>
        </p:spPr>
        <p:txBody>
          <a:bodyPr>
            <a:normAutofit fontScale="92500"/>
          </a:bodyPr>
          <a:lstStyle/>
          <a:p>
            <a:pPr algn="just">
              <a:spcAft>
                <a:spcPts val="800"/>
              </a:spcAft>
            </a:pPr>
            <a:r>
              <a:rPr lang="en-US" sz="1800" b="1" dirty="0" err="1"/>
              <a:t>encodeText</a:t>
            </a:r>
            <a:r>
              <a:rPr lang="en-US" sz="1800" b="1" dirty="0"/>
              <a:t> </a:t>
            </a:r>
            <a:r>
              <a:rPr lang="en-US" sz="1800" dirty="0"/>
              <a:t>function takes the input text and retrieves its corresponding map from the code and the final string is returned as </a:t>
            </a:r>
            <a:r>
              <a:rPr lang="en-US" sz="1800" dirty="0" err="1"/>
              <a:t>encodedText</a:t>
            </a:r>
            <a:r>
              <a:rPr lang="en-US" sz="1800" dirty="0"/>
              <a:t>.</a:t>
            </a:r>
          </a:p>
          <a:p>
            <a:pPr algn="just">
              <a:spcAft>
                <a:spcPts val="800"/>
              </a:spcAft>
            </a:pPr>
            <a:r>
              <a:rPr lang="en-US" sz="1800" b="1" dirty="0" err="1"/>
              <a:t>assignHuffmanCode</a:t>
            </a:r>
            <a:r>
              <a:rPr lang="en-US" sz="1800" dirty="0"/>
              <a:t> The function first checks if the current node is a leaf node. If yes, the function stores the Huffman code generated so far for the symbol represented by the node in the unordered map. Otherwise, the function recursively calls itself for the left and right child of the current node. When calling itself for the left child, it appends "0" to the current code, and when calling itself for the right child, it appends "1" to the current code. This process continues until all the leaf nodes in the Huffman tree have been processed and their corresponding Huffman codes have been stored in the unordered map.</a:t>
            </a:r>
          </a:p>
        </p:txBody>
      </p:sp>
      <p:pic>
        <p:nvPicPr>
          <p:cNvPr id="5" name="Picture 4">
            <a:extLst>
              <a:ext uri="{FF2B5EF4-FFF2-40B4-BE49-F238E27FC236}">
                <a16:creationId xmlns:a16="http://schemas.microsoft.com/office/drawing/2014/main" id="{E02384BF-20DA-3F0E-AC59-32DA46707320}"/>
              </a:ext>
            </a:extLst>
          </p:cNvPr>
          <p:cNvPicPr>
            <a:picLocks noChangeAspect="1"/>
          </p:cNvPicPr>
          <p:nvPr/>
        </p:nvPicPr>
        <p:blipFill rotWithShape="1">
          <a:blip r:embed="rId2"/>
          <a:srcRect r="1909"/>
          <a:stretch/>
        </p:blipFill>
        <p:spPr>
          <a:xfrm>
            <a:off x="5721666" y="1690688"/>
            <a:ext cx="6323796" cy="3132825"/>
          </a:xfrm>
          <a:prstGeom prst="rect">
            <a:avLst/>
          </a:prstGeom>
        </p:spPr>
      </p:pic>
    </p:spTree>
    <p:extLst>
      <p:ext uri="{BB962C8B-B14F-4D97-AF65-F5344CB8AC3E}">
        <p14:creationId xmlns:p14="http://schemas.microsoft.com/office/powerpoint/2010/main" val="1130256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199" y="565739"/>
            <a:ext cx="11207263" cy="1124949"/>
          </a:xfrm>
        </p:spPr>
        <p:txBody>
          <a:bodyPr>
            <a:normAutofit fontScale="90000"/>
          </a:bodyPr>
          <a:lstStyle/>
          <a:p>
            <a:r>
              <a:rPr lang="en-US" dirty="0"/>
              <a:t>EXAMPLE OUTPUT OF HUFFMAN CODE</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39</a:t>
            </a:fld>
            <a:endParaRPr lang="en-US" dirty="0"/>
          </a:p>
        </p:txBody>
      </p:sp>
      <p:sp>
        <p:nvSpPr>
          <p:cNvPr id="10" name="Text Placeholder 3">
            <a:extLst>
              <a:ext uri="{FF2B5EF4-FFF2-40B4-BE49-F238E27FC236}">
                <a16:creationId xmlns:a16="http://schemas.microsoft.com/office/drawing/2014/main" id="{8B1C066B-5D7B-9E83-AED0-4E5846A17BD7}"/>
              </a:ext>
            </a:extLst>
          </p:cNvPr>
          <p:cNvSpPr>
            <a:spLocks noGrp="1"/>
          </p:cNvSpPr>
          <p:nvPr>
            <p:ph type="body" sz="quarter" idx="13"/>
          </p:nvPr>
        </p:nvSpPr>
        <p:spPr>
          <a:xfrm>
            <a:off x="770790" y="1597583"/>
            <a:ext cx="5325210" cy="5005440"/>
          </a:xfrm>
        </p:spPr>
        <p:txBody>
          <a:bodyPr>
            <a:normAutofit/>
          </a:bodyPr>
          <a:lstStyle/>
          <a:p>
            <a:pPr marL="0" indent="0" algn="just">
              <a:spcAft>
                <a:spcPts val="800"/>
              </a:spcAft>
              <a:buNone/>
            </a:pPr>
            <a:r>
              <a:rPr lang="en-US" sz="1800" dirty="0"/>
              <a:t>This shows the Huffman encoding for the string “Hello, world!”</a:t>
            </a:r>
          </a:p>
          <a:p>
            <a:pPr marL="0" indent="0" algn="just">
              <a:spcAft>
                <a:spcPts val="800"/>
              </a:spcAft>
              <a:buNone/>
            </a:pPr>
            <a:r>
              <a:rPr lang="en-US" sz="1800" dirty="0"/>
              <a:t>NOTE: Huffman codes are not unique, so there may be many representations that are all optimal.</a:t>
            </a:r>
          </a:p>
        </p:txBody>
      </p:sp>
      <p:pic>
        <p:nvPicPr>
          <p:cNvPr id="6" name="Picture 5">
            <a:extLst>
              <a:ext uri="{FF2B5EF4-FFF2-40B4-BE49-F238E27FC236}">
                <a16:creationId xmlns:a16="http://schemas.microsoft.com/office/drawing/2014/main" id="{2EC3E10A-61E1-8AC8-0577-B730D3E97B75}"/>
              </a:ext>
            </a:extLst>
          </p:cNvPr>
          <p:cNvPicPr>
            <a:picLocks noChangeAspect="1"/>
          </p:cNvPicPr>
          <p:nvPr/>
        </p:nvPicPr>
        <p:blipFill>
          <a:blip r:embed="rId2"/>
          <a:stretch>
            <a:fillRect/>
          </a:stretch>
        </p:blipFill>
        <p:spPr>
          <a:xfrm>
            <a:off x="6345482" y="1690688"/>
            <a:ext cx="5286375" cy="2524125"/>
          </a:xfrm>
          <a:prstGeom prst="rect">
            <a:avLst/>
          </a:prstGeom>
        </p:spPr>
      </p:pic>
    </p:spTree>
    <p:extLst>
      <p:ext uri="{BB962C8B-B14F-4D97-AF65-F5344CB8AC3E}">
        <p14:creationId xmlns:p14="http://schemas.microsoft.com/office/powerpoint/2010/main" val="3629412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normAutofit fontScale="90000"/>
          </a:bodyPr>
          <a:lstStyle/>
          <a:p>
            <a:r>
              <a:rPr lang="en-US" dirty="0"/>
              <a:t>APPROACH FOR GENERATING DATASET</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4</a:t>
            </a:fld>
            <a:endParaRPr lang="en-US" dirty="0"/>
          </a:p>
        </p:txBody>
      </p:sp>
      <p:sp>
        <p:nvSpPr>
          <p:cNvPr id="4" name="Text Placeholder 3">
            <a:extLst>
              <a:ext uri="{FF2B5EF4-FFF2-40B4-BE49-F238E27FC236}">
                <a16:creationId xmlns:a16="http://schemas.microsoft.com/office/drawing/2014/main" id="{8BB67C43-09A8-AD4B-40E2-EEAC2E50F8C5}"/>
              </a:ext>
            </a:extLst>
          </p:cNvPr>
          <p:cNvSpPr>
            <a:spLocks noGrp="1"/>
          </p:cNvSpPr>
          <p:nvPr>
            <p:ph type="body" sz="quarter" idx="13"/>
          </p:nvPr>
        </p:nvSpPr>
        <p:spPr>
          <a:xfrm>
            <a:off x="838200" y="2000249"/>
            <a:ext cx="10515600" cy="4243625"/>
          </a:xfrm>
        </p:spPr>
        <p:txBody>
          <a:bodyPr>
            <a:normAutofit/>
          </a:bodyPr>
          <a:lstStyle/>
          <a:p>
            <a:pPr algn="just">
              <a:spcAft>
                <a:spcPts val="600"/>
              </a:spcAft>
            </a:pPr>
            <a:r>
              <a:rPr lang="en-US" sz="2400" dirty="0"/>
              <a:t>Here, we will restrict ourselves to convex polygons and we would like each polygon to be equally likely.</a:t>
            </a:r>
          </a:p>
          <a:p>
            <a:pPr algn="just">
              <a:spcAft>
                <a:spcPts val="600"/>
              </a:spcAft>
            </a:pPr>
            <a:r>
              <a:rPr lang="en-US" sz="2400" dirty="0"/>
              <a:t>There are many ways to generate convex polygons that result in biased distributions. For example, generating a lot of points at random inside a circle and taking their convex hull gives a random convex polygon. But it will probably look a lot like a circle, whereas most convex polygons do not.</a:t>
            </a:r>
          </a:p>
          <a:p>
            <a:pPr algn="just">
              <a:spcAft>
                <a:spcPts val="600"/>
              </a:spcAft>
            </a:pPr>
            <a:r>
              <a:rPr lang="en-US" sz="2400" dirty="0"/>
              <a:t>Reference: </a:t>
            </a:r>
            <a:r>
              <a:rPr lang="en-US" sz="2400" dirty="0">
                <a:hlinkClick r:id="rId2"/>
              </a:rPr>
              <a:t>https://cglab.ca/~sander/misc/ConvexGeneration/convex.html</a:t>
            </a:r>
            <a:endParaRPr lang="en-US" sz="2400" dirty="0"/>
          </a:p>
        </p:txBody>
      </p:sp>
    </p:spTree>
    <p:extLst>
      <p:ext uri="{BB962C8B-B14F-4D97-AF65-F5344CB8AC3E}">
        <p14:creationId xmlns:p14="http://schemas.microsoft.com/office/powerpoint/2010/main" val="16774567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180243" y="1497469"/>
            <a:ext cx="11831514" cy="3863063"/>
          </a:xfrm>
        </p:spPr>
        <p:txBody>
          <a:bodyPr>
            <a:normAutofit/>
          </a:bodyPr>
          <a:lstStyle/>
          <a:p>
            <a:r>
              <a:rPr lang="en-US" spc="0" dirty="0"/>
              <a:t>2</a:t>
            </a:r>
            <a:r>
              <a:rPr lang="en-US" sz="4400" spc="0" dirty="0"/>
              <a:t>-C: </a:t>
            </a:r>
            <a:r>
              <a:rPr lang="en-US" sz="4400" dirty="0"/>
              <a:t>IMPLEMENT AN INSTANTANEOUS DECODING ALGORITHM</a:t>
            </a:r>
            <a:endParaRPr lang="en-US" dirty="0"/>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40</a:t>
            </a:fld>
            <a:endParaRPr lang="en-US" dirty="0">
              <a:solidFill>
                <a:srgbClr val="898989"/>
              </a:solidFill>
            </a:endParaRPr>
          </a:p>
        </p:txBody>
      </p:sp>
    </p:spTree>
    <p:extLst>
      <p:ext uri="{BB962C8B-B14F-4D97-AF65-F5344CB8AC3E}">
        <p14:creationId xmlns:p14="http://schemas.microsoft.com/office/powerpoint/2010/main" val="1332904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normAutofit/>
          </a:bodyPr>
          <a:lstStyle/>
          <a:p>
            <a:r>
              <a:rPr lang="en-US" dirty="0"/>
              <a:t>INSTANTANEOUS DECODING</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41</a:t>
            </a:fld>
            <a:endParaRPr lang="en-US" dirty="0"/>
          </a:p>
        </p:txBody>
      </p:sp>
      <p:sp>
        <p:nvSpPr>
          <p:cNvPr id="4" name="Text Placeholder 3">
            <a:extLst>
              <a:ext uri="{FF2B5EF4-FFF2-40B4-BE49-F238E27FC236}">
                <a16:creationId xmlns:a16="http://schemas.microsoft.com/office/drawing/2014/main" id="{8BB67C43-09A8-AD4B-40E2-EEAC2E50F8C5}"/>
              </a:ext>
            </a:extLst>
          </p:cNvPr>
          <p:cNvSpPr>
            <a:spLocks noGrp="1"/>
          </p:cNvSpPr>
          <p:nvPr>
            <p:ph type="body" sz="quarter" idx="13"/>
          </p:nvPr>
        </p:nvSpPr>
        <p:spPr>
          <a:xfrm>
            <a:off x="553914" y="2000249"/>
            <a:ext cx="10515600" cy="4620359"/>
          </a:xfrm>
        </p:spPr>
        <p:txBody>
          <a:bodyPr>
            <a:normAutofit/>
          </a:bodyPr>
          <a:lstStyle/>
          <a:p>
            <a:pPr algn="just">
              <a:spcAft>
                <a:spcPts val="600"/>
              </a:spcAft>
            </a:pPr>
            <a:r>
              <a:rPr lang="en-US" sz="2400" dirty="0"/>
              <a:t>A code is a prefix code if no target bit string in the mapping is a prefix of the target bit string of a different source symbol in the same mapping. </a:t>
            </a:r>
          </a:p>
          <a:p>
            <a:pPr algn="just">
              <a:spcAft>
                <a:spcPts val="600"/>
              </a:spcAft>
            </a:pPr>
            <a:r>
              <a:rPr lang="en-US" sz="2400" dirty="0"/>
              <a:t>This means that symbols can be decoded instantaneously after their entire codeword is received.</a:t>
            </a:r>
          </a:p>
          <a:p>
            <a:pPr algn="just">
              <a:spcAft>
                <a:spcPts val="600"/>
              </a:spcAft>
            </a:pPr>
            <a:r>
              <a:rPr lang="en-US" dirty="0"/>
              <a:t>Huffman codes are examples of such code and they can be instantaneously decoded.</a:t>
            </a:r>
            <a:endParaRPr lang="en-US" sz="2400" dirty="0"/>
          </a:p>
        </p:txBody>
      </p:sp>
    </p:spTree>
    <p:extLst>
      <p:ext uri="{BB962C8B-B14F-4D97-AF65-F5344CB8AC3E}">
        <p14:creationId xmlns:p14="http://schemas.microsoft.com/office/powerpoint/2010/main" val="3726115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199" y="565739"/>
            <a:ext cx="11207263" cy="1124949"/>
          </a:xfrm>
        </p:spPr>
        <p:txBody>
          <a:bodyPr>
            <a:normAutofit fontScale="90000"/>
          </a:bodyPr>
          <a:lstStyle/>
          <a:p>
            <a:r>
              <a:rPr lang="en-US" dirty="0"/>
              <a:t>CODE FOR INSTANTANEOUS DECODING</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42</a:t>
            </a:fld>
            <a:endParaRPr lang="en-US" dirty="0"/>
          </a:p>
        </p:txBody>
      </p:sp>
      <p:sp>
        <p:nvSpPr>
          <p:cNvPr id="6" name="Text Placeholder 5">
            <a:extLst>
              <a:ext uri="{FF2B5EF4-FFF2-40B4-BE49-F238E27FC236}">
                <a16:creationId xmlns:a16="http://schemas.microsoft.com/office/drawing/2014/main" id="{1D0B5464-FC97-970F-2442-51419BCB0F83}"/>
              </a:ext>
            </a:extLst>
          </p:cNvPr>
          <p:cNvSpPr>
            <a:spLocks noGrp="1"/>
          </p:cNvSpPr>
          <p:nvPr>
            <p:ph type="body" sz="quarter" idx="13"/>
          </p:nvPr>
        </p:nvSpPr>
        <p:spPr>
          <a:xfrm>
            <a:off x="530469" y="2000249"/>
            <a:ext cx="5729654" cy="4585189"/>
          </a:xfrm>
        </p:spPr>
        <p:txBody>
          <a:bodyPr>
            <a:normAutofit fontScale="70000" lnSpcReduction="20000"/>
          </a:bodyPr>
          <a:lstStyle/>
          <a:p>
            <a:pPr algn="just">
              <a:lnSpc>
                <a:spcPct val="120000"/>
              </a:lnSpc>
            </a:pPr>
            <a:r>
              <a:rPr lang="en-US" dirty="0"/>
              <a:t>To decode the encoded text, we need to use the same Huffman tree that was used for encoding. Each symbol in the encoded text corresponds to a unique path from the root of the Huffman tree to a leaf node. We start at the root node of the Huffman tree and traverse it according to the encoded text.</a:t>
            </a:r>
          </a:p>
          <a:p>
            <a:pPr algn="just">
              <a:lnSpc>
                <a:spcPct val="120000"/>
              </a:lnSpc>
            </a:pPr>
            <a:r>
              <a:rPr lang="en-US" dirty="0"/>
              <a:t>For each bit in the encoded text, if it is a 0, we move to the left child of the current node in the Huffman tree, else, we move to the right child. We continue this process until we reach a leaf node, which corresponds to a decoded symbol. We add this symbol to the decoded text and reset the current node to the root of the Huffman tree.</a:t>
            </a:r>
          </a:p>
          <a:p>
            <a:pPr algn="just">
              <a:lnSpc>
                <a:spcPct val="120000"/>
              </a:lnSpc>
            </a:pPr>
            <a:r>
              <a:rPr lang="en-US" dirty="0"/>
              <a:t>We repeat this process until all bits in the encoded text have been decoded into symbols. </a:t>
            </a:r>
          </a:p>
        </p:txBody>
      </p:sp>
      <p:pic>
        <p:nvPicPr>
          <p:cNvPr id="8" name="Picture 7">
            <a:extLst>
              <a:ext uri="{FF2B5EF4-FFF2-40B4-BE49-F238E27FC236}">
                <a16:creationId xmlns:a16="http://schemas.microsoft.com/office/drawing/2014/main" id="{A3464A78-A0C7-B723-BDA5-69DDA2816F11}"/>
              </a:ext>
            </a:extLst>
          </p:cNvPr>
          <p:cNvPicPr>
            <a:picLocks noChangeAspect="1"/>
          </p:cNvPicPr>
          <p:nvPr/>
        </p:nvPicPr>
        <p:blipFill>
          <a:blip r:embed="rId2"/>
          <a:stretch>
            <a:fillRect/>
          </a:stretch>
        </p:blipFill>
        <p:spPr>
          <a:xfrm>
            <a:off x="6356841" y="2000249"/>
            <a:ext cx="5502250" cy="3547296"/>
          </a:xfrm>
          <a:prstGeom prst="rect">
            <a:avLst/>
          </a:prstGeom>
        </p:spPr>
      </p:pic>
    </p:spTree>
    <p:extLst>
      <p:ext uri="{BB962C8B-B14F-4D97-AF65-F5344CB8AC3E}">
        <p14:creationId xmlns:p14="http://schemas.microsoft.com/office/powerpoint/2010/main" val="36345849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199" y="565739"/>
            <a:ext cx="11207263" cy="1124949"/>
          </a:xfrm>
        </p:spPr>
        <p:txBody>
          <a:bodyPr>
            <a:normAutofit/>
          </a:bodyPr>
          <a:lstStyle/>
          <a:p>
            <a:r>
              <a:rPr lang="en-US" dirty="0"/>
              <a:t>EXAMPLE OUTPUT OF DECODING</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43</a:t>
            </a:fld>
            <a:endParaRPr lang="en-US" dirty="0"/>
          </a:p>
        </p:txBody>
      </p:sp>
      <p:sp>
        <p:nvSpPr>
          <p:cNvPr id="10" name="Text Placeholder 3">
            <a:extLst>
              <a:ext uri="{FF2B5EF4-FFF2-40B4-BE49-F238E27FC236}">
                <a16:creationId xmlns:a16="http://schemas.microsoft.com/office/drawing/2014/main" id="{8B1C066B-5D7B-9E83-AED0-4E5846A17BD7}"/>
              </a:ext>
            </a:extLst>
          </p:cNvPr>
          <p:cNvSpPr>
            <a:spLocks noGrp="1"/>
          </p:cNvSpPr>
          <p:nvPr>
            <p:ph type="body" sz="quarter" idx="13"/>
          </p:nvPr>
        </p:nvSpPr>
        <p:spPr>
          <a:xfrm>
            <a:off x="770790" y="1995853"/>
            <a:ext cx="5325210" cy="4607169"/>
          </a:xfrm>
        </p:spPr>
        <p:txBody>
          <a:bodyPr>
            <a:normAutofit/>
          </a:bodyPr>
          <a:lstStyle/>
          <a:p>
            <a:pPr marL="0" indent="0" algn="just">
              <a:spcAft>
                <a:spcPts val="800"/>
              </a:spcAft>
              <a:buNone/>
            </a:pPr>
            <a:r>
              <a:rPr lang="en-US" sz="1800" dirty="0"/>
              <a:t>This shows the Huffman encoding and decoding for the string “Hello, world!”</a:t>
            </a:r>
          </a:p>
          <a:p>
            <a:pPr marL="0" indent="0" algn="just">
              <a:spcAft>
                <a:spcPts val="800"/>
              </a:spcAft>
              <a:buNone/>
            </a:pPr>
            <a:r>
              <a:rPr lang="en-US" sz="1800" dirty="0"/>
              <a:t>The text that has been decoded from the codeword exactly matches the input text and thus our implementation is correct.</a:t>
            </a:r>
          </a:p>
        </p:txBody>
      </p:sp>
      <p:pic>
        <p:nvPicPr>
          <p:cNvPr id="5" name="Picture 4">
            <a:extLst>
              <a:ext uri="{FF2B5EF4-FFF2-40B4-BE49-F238E27FC236}">
                <a16:creationId xmlns:a16="http://schemas.microsoft.com/office/drawing/2014/main" id="{B747D8F0-A359-E2CC-BBAB-AFD0C3E51B6A}"/>
              </a:ext>
            </a:extLst>
          </p:cNvPr>
          <p:cNvPicPr>
            <a:picLocks noChangeAspect="1"/>
          </p:cNvPicPr>
          <p:nvPr/>
        </p:nvPicPr>
        <p:blipFill>
          <a:blip r:embed="rId2"/>
          <a:stretch>
            <a:fillRect/>
          </a:stretch>
        </p:blipFill>
        <p:spPr>
          <a:xfrm>
            <a:off x="6561993" y="2307248"/>
            <a:ext cx="5105400" cy="590550"/>
          </a:xfrm>
          <a:prstGeom prst="rect">
            <a:avLst/>
          </a:prstGeom>
        </p:spPr>
      </p:pic>
    </p:spTree>
    <p:extLst>
      <p:ext uri="{BB962C8B-B14F-4D97-AF65-F5344CB8AC3E}">
        <p14:creationId xmlns:p14="http://schemas.microsoft.com/office/powerpoint/2010/main" val="30519782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180243" y="1497469"/>
            <a:ext cx="11831514" cy="3863063"/>
          </a:xfrm>
        </p:spPr>
        <p:txBody>
          <a:bodyPr>
            <a:normAutofit/>
          </a:bodyPr>
          <a:lstStyle/>
          <a:p>
            <a:r>
              <a:rPr lang="en-US" spc="0" dirty="0"/>
              <a:t>2</a:t>
            </a:r>
            <a:r>
              <a:rPr lang="en-US" sz="4400" spc="0" dirty="0"/>
              <a:t>-D: </a:t>
            </a:r>
            <a:r>
              <a:rPr lang="en-US" sz="4400" dirty="0"/>
              <a:t>CHOOSE A LARGE TEXT DOCUMENT AND GET RESULTS OF HUFFMAN CODING WITH THIS DOCUMENT</a:t>
            </a:r>
            <a:endParaRPr lang="en-US" dirty="0"/>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44</a:t>
            </a:fld>
            <a:endParaRPr lang="en-US" dirty="0">
              <a:solidFill>
                <a:srgbClr val="898989"/>
              </a:solidFill>
            </a:endParaRPr>
          </a:p>
        </p:txBody>
      </p:sp>
    </p:spTree>
    <p:extLst>
      <p:ext uri="{BB962C8B-B14F-4D97-AF65-F5344CB8AC3E}">
        <p14:creationId xmlns:p14="http://schemas.microsoft.com/office/powerpoint/2010/main" val="6300700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729762" y="565739"/>
            <a:ext cx="11500338" cy="1124949"/>
          </a:xfrm>
        </p:spPr>
        <p:txBody>
          <a:bodyPr>
            <a:normAutofit fontScale="90000"/>
          </a:bodyPr>
          <a:lstStyle/>
          <a:p>
            <a:r>
              <a:rPr lang="en-US" dirty="0"/>
              <a:t>HUFFMAN CODING WITH LARGE TEXT DOC</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45</a:t>
            </a:fld>
            <a:endParaRPr lang="en-US" dirty="0"/>
          </a:p>
        </p:txBody>
      </p:sp>
      <p:sp>
        <p:nvSpPr>
          <p:cNvPr id="6" name="Text Placeholder 5">
            <a:extLst>
              <a:ext uri="{FF2B5EF4-FFF2-40B4-BE49-F238E27FC236}">
                <a16:creationId xmlns:a16="http://schemas.microsoft.com/office/drawing/2014/main" id="{1D0B5464-FC97-970F-2442-51419BCB0F83}"/>
              </a:ext>
            </a:extLst>
          </p:cNvPr>
          <p:cNvSpPr>
            <a:spLocks noGrp="1"/>
          </p:cNvSpPr>
          <p:nvPr>
            <p:ph type="body" sz="quarter" idx="13"/>
          </p:nvPr>
        </p:nvSpPr>
        <p:spPr>
          <a:xfrm>
            <a:off x="530468" y="2000249"/>
            <a:ext cx="5984631" cy="4585189"/>
          </a:xfrm>
        </p:spPr>
        <p:txBody>
          <a:bodyPr>
            <a:normAutofit/>
          </a:bodyPr>
          <a:lstStyle/>
          <a:p>
            <a:pPr algn="just">
              <a:lnSpc>
                <a:spcPct val="120000"/>
              </a:lnSpc>
            </a:pPr>
            <a:r>
              <a:rPr lang="en-US" dirty="0"/>
              <a:t>A large text document (containing 8,685 characters, including spaces) was considered.</a:t>
            </a:r>
          </a:p>
          <a:p>
            <a:pPr algn="just">
              <a:lnSpc>
                <a:spcPct val="120000"/>
              </a:lnSpc>
            </a:pPr>
            <a:r>
              <a:rPr lang="en-US" dirty="0"/>
              <a:t>A compression </a:t>
            </a:r>
            <a:r>
              <a:rPr lang="en-US"/>
              <a:t>of 43.85</a:t>
            </a:r>
            <a:r>
              <a:rPr lang="en-US" dirty="0"/>
              <a:t>% was achieved for this text file using Huffman Coding</a:t>
            </a:r>
          </a:p>
        </p:txBody>
      </p:sp>
      <p:pic>
        <p:nvPicPr>
          <p:cNvPr id="5" name="Picture 4">
            <a:extLst>
              <a:ext uri="{FF2B5EF4-FFF2-40B4-BE49-F238E27FC236}">
                <a16:creationId xmlns:a16="http://schemas.microsoft.com/office/drawing/2014/main" id="{DA30C20A-AF50-22EF-99D6-12263467E43F}"/>
              </a:ext>
            </a:extLst>
          </p:cNvPr>
          <p:cNvPicPr>
            <a:picLocks noChangeAspect="1"/>
          </p:cNvPicPr>
          <p:nvPr/>
        </p:nvPicPr>
        <p:blipFill rotWithShape="1">
          <a:blip r:embed="rId2"/>
          <a:srcRect r="5878"/>
          <a:stretch/>
        </p:blipFill>
        <p:spPr>
          <a:xfrm>
            <a:off x="6583041" y="3338499"/>
            <a:ext cx="5462422" cy="365125"/>
          </a:xfrm>
          <a:prstGeom prst="rect">
            <a:avLst/>
          </a:prstGeom>
        </p:spPr>
      </p:pic>
    </p:spTree>
    <p:extLst>
      <p:ext uri="{BB962C8B-B14F-4D97-AF65-F5344CB8AC3E}">
        <p14:creationId xmlns:p14="http://schemas.microsoft.com/office/powerpoint/2010/main" val="3257048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0" y="1497469"/>
            <a:ext cx="12191999" cy="3863063"/>
          </a:xfrm>
        </p:spPr>
        <p:txBody>
          <a:bodyPr>
            <a:normAutofit/>
          </a:bodyPr>
          <a:lstStyle/>
          <a:p>
            <a:r>
              <a:rPr lang="en-US" spc="0" dirty="0"/>
              <a:t>2</a:t>
            </a:r>
            <a:r>
              <a:rPr lang="en-US" sz="4400" spc="0" dirty="0"/>
              <a:t>-D: </a:t>
            </a:r>
            <a:r>
              <a:rPr lang="en-US" sz="4400" dirty="0"/>
              <a:t>EXAMINE THE OPTIMALITY OF HUFFMAN CODES AS DATA COMPRESSION STRATEGY BY COMPARING WITH ANOTHER DOCUMENT</a:t>
            </a:r>
            <a:endParaRPr lang="en-US" dirty="0"/>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46</a:t>
            </a:fld>
            <a:endParaRPr lang="en-US" dirty="0">
              <a:solidFill>
                <a:srgbClr val="898989"/>
              </a:solidFill>
            </a:endParaRPr>
          </a:p>
        </p:txBody>
      </p:sp>
    </p:spTree>
    <p:extLst>
      <p:ext uri="{BB962C8B-B14F-4D97-AF65-F5344CB8AC3E}">
        <p14:creationId xmlns:p14="http://schemas.microsoft.com/office/powerpoint/2010/main" val="1775324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199" y="565739"/>
            <a:ext cx="11207263" cy="1124949"/>
          </a:xfrm>
        </p:spPr>
        <p:txBody>
          <a:bodyPr>
            <a:normAutofit/>
          </a:bodyPr>
          <a:lstStyle/>
          <a:p>
            <a:r>
              <a:rPr lang="en-US" dirty="0"/>
              <a:t>GENERATING DATASET OF LARGE TXT</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47</a:t>
            </a:fld>
            <a:endParaRPr lang="en-US" dirty="0"/>
          </a:p>
        </p:txBody>
      </p:sp>
      <p:sp>
        <p:nvSpPr>
          <p:cNvPr id="6" name="Text Placeholder 5">
            <a:extLst>
              <a:ext uri="{FF2B5EF4-FFF2-40B4-BE49-F238E27FC236}">
                <a16:creationId xmlns:a16="http://schemas.microsoft.com/office/drawing/2014/main" id="{1D0B5464-FC97-970F-2442-51419BCB0F83}"/>
              </a:ext>
            </a:extLst>
          </p:cNvPr>
          <p:cNvSpPr>
            <a:spLocks noGrp="1"/>
          </p:cNvSpPr>
          <p:nvPr>
            <p:ph type="body" sz="quarter" idx="13"/>
          </p:nvPr>
        </p:nvSpPr>
        <p:spPr>
          <a:xfrm>
            <a:off x="530469" y="2000249"/>
            <a:ext cx="5729654" cy="4585189"/>
          </a:xfrm>
        </p:spPr>
        <p:txBody>
          <a:bodyPr>
            <a:normAutofit/>
          </a:bodyPr>
          <a:lstStyle/>
          <a:p>
            <a:pPr algn="just">
              <a:lnSpc>
                <a:spcPct val="120000"/>
              </a:lnSpc>
            </a:pPr>
            <a:r>
              <a:rPr lang="en-US" dirty="0"/>
              <a:t>100 large text files were generated using an online API by web scraping using Python</a:t>
            </a:r>
          </a:p>
        </p:txBody>
      </p:sp>
      <p:pic>
        <p:nvPicPr>
          <p:cNvPr id="5" name="Picture 4">
            <a:extLst>
              <a:ext uri="{FF2B5EF4-FFF2-40B4-BE49-F238E27FC236}">
                <a16:creationId xmlns:a16="http://schemas.microsoft.com/office/drawing/2014/main" id="{58DA97D1-5B0B-E6F7-9ACA-77D2885210CE}"/>
              </a:ext>
            </a:extLst>
          </p:cNvPr>
          <p:cNvPicPr>
            <a:picLocks noChangeAspect="1"/>
          </p:cNvPicPr>
          <p:nvPr/>
        </p:nvPicPr>
        <p:blipFill>
          <a:blip r:embed="rId2"/>
          <a:stretch>
            <a:fillRect/>
          </a:stretch>
        </p:blipFill>
        <p:spPr>
          <a:xfrm>
            <a:off x="7045374" y="2000249"/>
            <a:ext cx="4841826" cy="4400561"/>
          </a:xfrm>
          <a:prstGeom prst="rect">
            <a:avLst/>
          </a:prstGeom>
        </p:spPr>
      </p:pic>
    </p:spTree>
    <p:extLst>
      <p:ext uri="{BB962C8B-B14F-4D97-AF65-F5344CB8AC3E}">
        <p14:creationId xmlns:p14="http://schemas.microsoft.com/office/powerpoint/2010/main" val="2816808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199" y="565739"/>
            <a:ext cx="11207263" cy="1124949"/>
          </a:xfrm>
        </p:spPr>
        <p:txBody>
          <a:bodyPr>
            <a:normAutofit/>
          </a:bodyPr>
          <a:lstStyle/>
          <a:p>
            <a:r>
              <a:rPr lang="en-US" dirty="0"/>
              <a:t>PLOT OF HUFFMAN COMPRESSION %</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48</a:t>
            </a:fld>
            <a:endParaRPr lang="en-US" dirty="0"/>
          </a:p>
        </p:txBody>
      </p:sp>
      <p:pic>
        <p:nvPicPr>
          <p:cNvPr id="9" name="Picture 8">
            <a:extLst>
              <a:ext uri="{FF2B5EF4-FFF2-40B4-BE49-F238E27FC236}">
                <a16:creationId xmlns:a16="http://schemas.microsoft.com/office/drawing/2014/main" id="{A93532E8-9A8C-7525-5C98-F8E80558229D}"/>
              </a:ext>
            </a:extLst>
          </p:cNvPr>
          <p:cNvPicPr>
            <a:picLocks noChangeAspect="1"/>
          </p:cNvPicPr>
          <p:nvPr/>
        </p:nvPicPr>
        <p:blipFill>
          <a:blip r:embed="rId2"/>
          <a:stretch>
            <a:fillRect/>
          </a:stretch>
        </p:blipFill>
        <p:spPr>
          <a:xfrm>
            <a:off x="5297297" y="1608908"/>
            <a:ext cx="6497381" cy="4747442"/>
          </a:xfrm>
          <a:prstGeom prst="rect">
            <a:avLst/>
          </a:prstGeom>
        </p:spPr>
      </p:pic>
      <p:sp>
        <p:nvSpPr>
          <p:cNvPr id="10" name="Text Placeholder 5">
            <a:extLst>
              <a:ext uri="{FF2B5EF4-FFF2-40B4-BE49-F238E27FC236}">
                <a16:creationId xmlns:a16="http://schemas.microsoft.com/office/drawing/2014/main" id="{C125BB94-19A5-5450-C545-39F6C9FB5100}"/>
              </a:ext>
            </a:extLst>
          </p:cNvPr>
          <p:cNvSpPr>
            <a:spLocks noGrp="1"/>
          </p:cNvSpPr>
          <p:nvPr>
            <p:ph type="body" sz="quarter" idx="13"/>
          </p:nvPr>
        </p:nvSpPr>
        <p:spPr>
          <a:xfrm>
            <a:off x="529207" y="1608908"/>
            <a:ext cx="4155831" cy="4585189"/>
          </a:xfrm>
        </p:spPr>
        <p:txBody>
          <a:bodyPr>
            <a:normAutofit/>
          </a:bodyPr>
          <a:lstStyle/>
          <a:p>
            <a:pPr algn="just">
              <a:lnSpc>
                <a:spcPct val="120000"/>
              </a:lnSpc>
            </a:pPr>
            <a:r>
              <a:rPr lang="en-US" dirty="0"/>
              <a:t>Using our generated dataset, Huffman coding achieved a compression percentage between 45.5-46.5 for all of the files.</a:t>
            </a:r>
          </a:p>
        </p:txBody>
      </p:sp>
    </p:spTree>
    <p:extLst>
      <p:ext uri="{BB962C8B-B14F-4D97-AF65-F5344CB8AC3E}">
        <p14:creationId xmlns:p14="http://schemas.microsoft.com/office/powerpoint/2010/main" val="172057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460131" y="1497469"/>
            <a:ext cx="11271738" cy="3863063"/>
          </a:xfrm>
        </p:spPr>
        <p:txBody>
          <a:bodyPr>
            <a:normAutofit/>
          </a:bodyPr>
          <a:lstStyle/>
          <a:p>
            <a:r>
              <a:rPr lang="en-US" spc="0" dirty="0"/>
              <a:t>3: STUDY AND IMPLEMENT DSU OPERATIONS FOR SNAP AND KONECT DATASETS</a:t>
            </a:r>
            <a:endParaRPr lang="en-US" dirty="0"/>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49</a:t>
            </a:fld>
            <a:endParaRPr lang="en-US" dirty="0">
              <a:solidFill>
                <a:srgbClr val="898989"/>
              </a:solidFill>
            </a:endParaRPr>
          </a:p>
        </p:txBody>
      </p:sp>
    </p:spTree>
    <p:extLst>
      <p:ext uri="{BB962C8B-B14F-4D97-AF65-F5344CB8AC3E}">
        <p14:creationId xmlns:p14="http://schemas.microsoft.com/office/powerpoint/2010/main" val="219173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normAutofit fontScale="90000"/>
          </a:bodyPr>
          <a:lstStyle/>
          <a:p>
            <a:r>
              <a:rPr lang="en-US" dirty="0"/>
              <a:t>APPROACH FOR GENERATING DATASET</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5</a:t>
            </a:fld>
            <a:endParaRPr lang="en-US" dirty="0"/>
          </a:p>
        </p:txBody>
      </p:sp>
      <p:sp>
        <p:nvSpPr>
          <p:cNvPr id="4" name="Text Placeholder 3">
            <a:extLst>
              <a:ext uri="{FF2B5EF4-FFF2-40B4-BE49-F238E27FC236}">
                <a16:creationId xmlns:a16="http://schemas.microsoft.com/office/drawing/2014/main" id="{8BB67C43-09A8-AD4B-40E2-EEAC2E50F8C5}"/>
              </a:ext>
            </a:extLst>
          </p:cNvPr>
          <p:cNvSpPr>
            <a:spLocks noGrp="1"/>
          </p:cNvSpPr>
          <p:nvPr>
            <p:ph type="body" sz="quarter" idx="13"/>
          </p:nvPr>
        </p:nvSpPr>
        <p:spPr>
          <a:xfrm>
            <a:off x="838200" y="2000249"/>
            <a:ext cx="5940669" cy="4243625"/>
          </a:xfrm>
        </p:spPr>
        <p:txBody>
          <a:bodyPr>
            <a:normAutofit fontScale="77500" lnSpcReduction="20000"/>
          </a:bodyPr>
          <a:lstStyle/>
          <a:p>
            <a:pPr marL="0" indent="0" algn="just">
              <a:spcAft>
                <a:spcPts val="600"/>
              </a:spcAft>
              <a:buNone/>
            </a:pPr>
            <a:r>
              <a:rPr lang="en-US" sz="2400" dirty="0"/>
              <a:t>ALGORITHM:</a:t>
            </a:r>
          </a:p>
          <a:p>
            <a:pPr marL="457200" indent="-457200" algn="just">
              <a:spcBef>
                <a:spcPts val="600"/>
              </a:spcBef>
              <a:spcAft>
                <a:spcPts val="0"/>
              </a:spcAft>
              <a:buFont typeface="+mj-lt"/>
              <a:buAutoNum type="arabicPeriod"/>
            </a:pPr>
            <a:r>
              <a:rPr lang="en-US" sz="2400" dirty="0"/>
              <a:t>Generate two lists of random X and Y coordinates</a:t>
            </a:r>
          </a:p>
          <a:p>
            <a:pPr marL="457200" indent="-457200" algn="just">
              <a:spcBef>
                <a:spcPts val="600"/>
              </a:spcBef>
              <a:spcAft>
                <a:spcPts val="0"/>
              </a:spcAft>
              <a:buFont typeface="+mj-lt"/>
              <a:buAutoNum type="arabicPeriod"/>
            </a:pPr>
            <a:r>
              <a:rPr lang="en-US" sz="2400" dirty="0"/>
              <a:t>Sort them</a:t>
            </a:r>
          </a:p>
          <a:p>
            <a:pPr marL="457200" indent="-457200" algn="just">
              <a:spcBef>
                <a:spcPts val="600"/>
              </a:spcBef>
              <a:spcAft>
                <a:spcPts val="0"/>
              </a:spcAft>
              <a:buFont typeface="+mj-lt"/>
              <a:buAutoNum type="arabicPeriod"/>
            </a:pPr>
            <a:r>
              <a:rPr lang="en-US" sz="2400" dirty="0"/>
              <a:t>Isolate the extreme points</a:t>
            </a:r>
          </a:p>
          <a:p>
            <a:pPr marL="457200" indent="-457200" algn="just">
              <a:spcBef>
                <a:spcPts val="600"/>
              </a:spcBef>
              <a:spcAft>
                <a:spcPts val="0"/>
              </a:spcAft>
              <a:buFont typeface="+mj-lt"/>
              <a:buAutoNum type="arabicPeriod"/>
            </a:pPr>
            <a:r>
              <a:rPr lang="en-US" sz="2400" dirty="0"/>
              <a:t>Randomly divide the interior points into two chains</a:t>
            </a:r>
          </a:p>
          <a:p>
            <a:pPr marL="457200" indent="-457200" algn="just">
              <a:spcBef>
                <a:spcPts val="600"/>
              </a:spcBef>
              <a:spcAft>
                <a:spcPts val="0"/>
              </a:spcAft>
              <a:buFont typeface="+mj-lt"/>
              <a:buAutoNum type="arabicPeriod"/>
            </a:pPr>
            <a:r>
              <a:rPr lang="en-US" sz="2400" dirty="0"/>
              <a:t>Extract the vector components</a:t>
            </a:r>
          </a:p>
          <a:p>
            <a:pPr marL="457200" indent="-457200" algn="just">
              <a:spcBef>
                <a:spcPts val="600"/>
              </a:spcBef>
              <a:spcAft>
                <a:spcPts val="0"/>
              </a:spcAft>
              <a:buFont typeface="+mj-lt"/>
              <a:buAutoNum type="arabicPeriod"/>
            </a:pPr>
            <a:r>
              <a:rPr lang="en-US" sz="2400" dirty="0"/>
              <a:t>Randomly pair up the X- and Y-components</a:t>
            </a:r>
          </a:p>
          <a:p>
            <a:pPr marL="457200" indent="-457200" algn="just">
              <a:spcBef>
                <a:spcPts val="600"/>
              </a:spcBef>
              <a:spcAft>
                <a:spcPts val="0"/>
              </a:spcAft>
              <a:buFont typeface="+mj-lt"/>
              <a:buAutoNum type="arabicPeriod"/>
            </a:pPr>
            <a:r>
              <a:rPr lang="en-US" sz="2400" dirty="0"/>
              <a:t>Combine the paired up components into vectors</a:t>
            </a:r>
          </a:p>
          <a:p>
            <a:pPr marL="457200" indent="-457200" algn="just">
              <a:spcBef>
                <a:spcPts val="600"/>
              </a:spcBef>
              <a:spcAft>
                <a:spcPts val="0"/>
              </a:spcAft>
              <a:buFont typeface="+mj-lt"/>
              <a:buAutoNum type="arabicPeriod"/>
            </a:pPr>
            <a:r>
              <a:rPr lang="en-US" sz="2400" dirty="0"/>
              <a:t>Sort the vectors by angle</a:t>
            </a:r>
          </a:p>
          <a:p>
            <a:pPr marL="457200" indent="-457200" algn="just">
              <a:spcBef>
                <a:spcPts val="600"/>
              </a:spcBef>
              <a:spcAft>
                <a:spcPts val="0"/>
              </a:spcAft>
              <a:buFont typeface="+mj-lt"/>
              <a:buAutoNum type="arabicPeriod"/>
            </a:pPr>
            <a:r>
              <a:rPr lang="en-US" sz="2400" dirty="0"/>
              <a:t>Lay them end-to-end to form a polygon</a:t>
            </a:r>
          </a:p>
          <a:p>
            <a:pPr marL="457200" indent="-457200" algn="just">
              <a:spcBef>
                <a:spcPts val="600"/>
              </a:spcBef>
              <a:spcAft>
                <a:spcPts val="0"/>
              </a:spcAft>
              <a:buFont typeface="+mj-lt"/>
              <a:buAutoNum type="arabicPeriod"/>
            </a:pPr>
            <a:r>
              <a:rPr lang="en-US" sz="2400" dirty="0"/>
              <a:t>Move the polygon to the original min and max coordinates</a:t>
            </a:r>
          </a:p>
        </p:txBody>
      </p:sp>
      <p:pic>
        <p:nvPicPr>
          <p:cNvPr id="6" name="Picture 5">
            <a:extLst>
              <a:ext uri="{FF2B5EF4-FFF2-40B4-BE49-F238E27FC236}">
                <a16:creationId xmlns:a16="http://schemas.microsoft.com/office/drawing/2014/main" id="{DB4CAF11-8068-6DB7-41F2-C1D798CD4406}"/>
              </a:ext>
            </a:extLst>
          </p:cNvPr>
          <p:cNvPicPr>
            <a:picLocks noChangeAspect="1"/>
          </p:cNvPicPr>
          <p:nvPr/>
        </p:nvPicPr>
        <p:blipFill>
          <a:blip r:embed="rId2"/>
          <a:stretch>
            <a:fillRect/>
          </a:stretch>
        </p:blipFill>
        <p:spPr>
          <a:xfrm>
            <a:off x="6978165" y="2000249"/>
            <a:ext cx="5079997" cy="3077306"/>
          </a:xfrm>
          <a:prstGeom prst="rect">
            <a:avLst/>
          </a:prstGeom>
        </p:spPr>
      </p:pic>
    </p:spTree>
    <p:extLst>
      <p:ext uri="{BB962C8B-B14F-4D97-AF65-F5344CB8AC3E}">
        <p14:creationId xmlns:p14="http://schemas.microsoft.com/office/powerpoint/2010/main" val="3365450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199" y="565739"/>
            <a:ext cx="11207263" cy="1124949"/>
          </a:xfrm>
        </p:spPr>
        <p:txBody>
          <a:bodyPr>
            <a:normAutofit/>
          </a:bodyPr>
          <a:lstStyle/>
          <a:p>
            <a:r>
              <a:rPr lang="en-US" dirty="0"/>
              <a:t>MST AND CONNECTED COMPONENTS</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50</a:t>
            </a:fld>
            <a:endParaRPr lang="en-US" dirty="0"/>
          </a:p>
        </p:txBody>
      </p:sp>
      <p:sp>
        <p:nvSpPr>
          <p:cNvPr id="6" name="Text Placeholder 5">
            <a:extLst>
              <a:ext uri="{FF2B5EF4-FFF2-40B4-BE49-F238E27FC236}">
                <a16:creationId xmlns:a16="http://schemas.microsoft.com/office/drawing/2014/main" id="{1D0B5464-FC97-970F-2442-51419BCB0F83}"/>
              </a:ext>
            </a:extLst>
          </p:cNvPr>
          <p:cNvSpPr>
            <a:spLocks noGrp="1"/>
          </p:cNvSpPr>
          <p:nvPr>
            <p:ph type="body" sz="quarter" idx="13"/>
          </p:nvPr>
        </p:nvSpPr>
        <p:spPr>
          <a:xfrm>
            <a:off x="530468" y="2000249"/>
            <a:ext cx="10600594" cy="4585189"/>
          </a:xfrm>
        </p:spPr>
        <p:txBody>
          <a:bodyPr>
            <a:normAutofit lnSpcReduction="10000"/>
          </a:bodyPr>
          <a:lstStyle/>
          <a:p>
            <a:pPr algn="just">
              <a:lnSpc>
                <a:spcPct val="120000"/>
              </a:lnSpc>
            </a:pPr>
            <a:r>
              <a:rPr lang="en-US" dirty="0"/>
              <a:t>A Minimum Spanning Tree (MST) or minimum weight spanning tree is a subset of the edges of a connected, edge-weighted undirected graph that connects all the vertices together, without any cycles and with the minimum possible total edge weight. It is a spanning tree whose sum of edge weights is as small as possible.</a:t>
            </a:r>
          </a:p>
          <a:p>
            <a:pPr algn="just">
              <a:lnSpc>
                <a:spcPct val="120000"/>
              </a:lnSpc>
            </a:pPr>
            <a:r>
              <a:rPr lang="en-US" dirty="0"/>
              <a:t>A Connected Component of an undirected graph is a connected subgraph that is not part of any larger connected subgraph. The components of any graph partition its vertices into disjoint sets, and are the induced subgraphs of those sets. A graph that is itself connected has exactly one component, consisting of the whole graph. </a:t>
            </a:r>
          </a:p>
        </p:txBody>
      </p:sp>
    </p:spTree>
    <p:extLst>
      <p:ext uri="{BB962C8B-B14F-4D97-AF65-F5344CB8AC3E}">
        <p14:creationId xmlns:p14="http://schemas.microsoft.com/office/powerpoint/2010/main" val="1187806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199" y="565739"/>
            <a:ext cx="11207263" cy="1124949"/>
          </a:xfrm>
        </p:spPr>
        <p:txBody>
          <a:bodyPr>
            <a:normAutofit/>
          </a:bodyPr>
          <a:lstStyle/>
          <a:p>
            <a:r>
              <a:rPr lang="en-US" dirty="0"/>
              <a:t>ABOUT THE DATASETS</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51</a:t>
            </a:fld>
            <a:endParaRPr lang="en-US" dirty="0"/>
          </a:p>
        </p:txBody>
      </p:sp>
      <p:sp>
        <p:nvSpPr>
          <p:cNvPr id="6" name="Text Placeholder 5">
            <a:extLst>
              <a:ext uri="{FF2B5EF4-FFF2-40B4-BE49-F238E27FC236}">
                <a16:creationId xmlns:a16="http://schemas.microsoft.com/office/drawing/2014/main" id="{1D0B5464-FC97-970F-2442-51419BCB0F83}"/>
              </a:ext>
            </a:extLst>
          </p:cNvPr>
          <p:cNvSpPr>
            <a:spLocks noGrp="1"/>
          </p:cNvSpPr>
          <p:nvPr>
            <p:ph type="body" sz="quarter" idx="13"/>
          </p:nvPr>
        </p:nvSpPr>
        <p:spPr>
          <a:xfrm>
            <a:off x="530468" y="2000249"/>
            <a:ext cx="10600594" cy="4585189"/>
          </a:xfrm>
        </p:spPr>
        <p:txBody>
          <a:bodyPr>
            <a:normAutofit/>
          </a:bodyPr>
          <a:lstStyle/>
          <a:p>
            <a:pPr algn="just">
              <a:lnSpc>
                <a:spcPct val="120000"/>
              </a:lnSpc>
            </a:pPr>
            <a:r>
              <a:rPr lang="en-US" dirty="0"/>
              <a:t>All the datasets used have a similar format (all .txt)</a:t>
            </a:r>
          </a:p>
          <a:p>
            <a:pPr algn="just">
              <a:lnSpc>
                <a:spcPct val="120000"/>
              </a:lnSpc>
            </a:pPr>
            <a:r>
              <a:rPr lang="en-US" dirty="0"/>
              <a:t> Dataset had commented lines in the start which had number of vertices and edges of the dataset. After that every line was a set of two numbers, which defined an edge</a:t>
            </a:r>
          </a:p>
        </p:txBody>
      </p:sp>
    </p:spTree>
    <p:extLst>
      <p:ext uri="{BB962C8B-B14F-4D97-AF65-F5344CB8AC3E}">
        <p14:creationId xmlns:p14="http://schemas.microsoft.com/office/powerpoint/2010/main" val="3614840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199" y="565739"/>
            <a:ext cx="11207263" cy="1124949"/>
          </a:xfrm>
        </p:spPr>
        <p:txBody>
          <a:bodyPr>
            <a:normAutofit/>
          </a:bodyPr>
          <a:lstStyle/>
          <a:p>
            <a:r>
              <a:rPr lang="en-US" dirty="0"/>
              <a:t>LINKED LIST IMPLEMENTATION</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52</a:t>
            </a:fld>
            <a:endParaRPr lang="en-US" dirty="0"/>
          </a:p>
        </p:txBody>
      </p:sp>
      <p:sp>
        <p:nvSpPr>
          <p:cNvPr id="6" name="Text Placeholder 5">
            <a:extLst>
              <a:ext uri="{FF2B5EF4-FFF2-40B4-BE49-F238E27FC236}">
                <a16:creationId xmlns:a16="http://schemas.microsoft.com/office/drawing/2014/main" id="{1D0B5464-FC97-970F-2442-51419BCB0F83}"/>
              </a:ext>
            </a:extLst>
          </p:cNvPr>
          <p:cNvSpPr>
            <a:spLocks noGrp="1"/>
          </p:cNvSpPr>
          <p:nvPr>
            <p:ph type="body" sz="quarter" idx="13"/>
          </p:nvPr>
        </p:nvSpPr>
        <p:spPr>
          <a:xfrm>
            <a:off x="530468" y="2000249"/>
            <a:ext cx="10600594" cy="4585189"/>
          </a:xfrm>
        </p:spPr>
        <p:txBody>
          <a:bodyPr>
            <a:normAutofit/>
          </a:bodyPr>
          <a:lstStyle/>
          <a:p>
            <a:pPr algn="just">
              <a:lnSpc>
                <a:spcPct val="120000"/>
              </a:lnSpc>
            </a:pPr>
            <a:r>
              <a:rPr lang="en-US" dirty="0"/>
              <a:t>Here we used Two Linked Lists, one for dynamically managing number of Connected Components of the graph (also called Representative Element), and other to maintain the list of vertices inside that connected component </a:t>
            </a:r>
          </a:p>
          <a:p>
            <a:pPr algn="just">
              <a:lnSpc>
                <a:spcPct val="120000"/>
              </a:lnSpc>
            </a:pPr>
            <a:r>
              <a:rPr lang="en-US" dirty="0"/>
              <a:t>The Connected Component list is doubly linked while the vertices list in singly linked.</a:t>
            </a:r>
          </a:p>
          <a:p>
            <a:pPr algn="just">
              <a:lnSpc>
                <a:spcPct val="120000"/>
              </a:lnSpc>
            </a:pPr>
            <a:r>
              <a:rPr lang="en-US" dirty="0"/>
              <a:t>Every Representative Node also has a length parameter, which stores the length of vertex linked list inside it.</a:t>
            </a:r>
          </a:p>
        </p:txBody>
      </p:sp>
    </p:spTree>
    <p:extLst>
      <p:ext uri="{BB962C8B-B14F-4D97-AF65-F5344CB8AC3E}">
        <p14:creationId xmlns:p14="http://schemas.microsoft.com/office/powerpoint/2010/main" val="294715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199" y="565739"/>
            <a:ext cx="11207263" cy="1124949"/>
          </a:xfrm>
        </p:spPr>
        <p:txBody>
          <a:bodyPr>
            <a:normAutofit/>
          </a:bodyPr>
          <a:lstStyle/>
          <a:p>
            <a:r>
              <a:rPr lang="en-US" dirty="0"/>
              <a:t>IMPLEMENTATION OF OPERATIONS</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53</a:t>
            </a:fld>
            <a:endParaRPr lang="en-US" dirty="0"/>
          </a:p>
        </p:txBody>
      </p:sp>
      <p:sp>
        <p:nvSpPr>
          <p:cNvPr id="6" name="Text Placeholder 5">
            <a:extLst>
              <a:ext uri="{FF2B5EF4-FFF2-40B4-BE49-F238E27FC236}">
                <a16:creationId xmlns:a16="http://schemas.microsoft.com/office/drawing/2014/main" id="{1D0B5464-FC97-970F-2442-51419BCB0F83}"/>
              </a:ext>
            </a:extLst>
          </p:cNvPr>
          <p:cNvSpPr>
            <a:spLocks noGrp="1"/>
          </p:cNvSpPr>
          <p:nvPr>
            <p:ph type="body" sz="quarter" idx="13"/>
          </p:nvPr>
        </p:nvSpPr>
        <p:spPr>
          <a:xfrm>
            <a:off x="530468" y="2000249"/>
            <a:ext cx="10600594" cy="4585189"/>
          </a:xfrm>
        </p:spPr>
        <p:txBody>
          <a:bodyPr>
            <a:normAutofit fontScale="92500" lnSpcReduction="10000"/>
          </a:bodyPr>
          <a:lstStyle/>
          <a:p>
            <a:pPr algn="just">
              <a:lnSpc>
                <a:spcPct val="120000"/>
              </a:lnSpc>
            </a:pPr>
            <a:r>
              <a:rPr lang="en-US" dirty="0"/>
              <a:t>The disjoint-set data structure has three main operations: </a:t>
            </a:r>
            <a:r>
              <a:rPr lang="en-US" dirty="0" err="1"/>
              <a:t>Make_Set</a:t>
            </a:r>
            <a:r>
              <a:rPr lang="en-US" dirty="0"/>
              <a:t>, </a:t>
            </a:r>
            <a:r>
              <a:rPr lang="en-US" dirty="0" err="1"/>
              <a:t>Find_Set</a:t>
            </a:r>
            <a:r>
              <a:rPr lang="en-US" dirty="0"/>
              <a:t>, and Union.</a:t>
            </a:r>
          </a:p>
          <a:p>
            <a:pPr algn="just">
              <a:lnSpc>
                <a:spcPct val="120000"/>
              </a:lnSpc>
            </a:pPr>
            <a:r>
              <a:rPr lang="en-US" dirty="0" err="1"/>
              <a:t>Make_Set</a:t>
            </a:r>
            <a:r>
              <a:rPr lang="en-US" dirty="0"/>
              <a:t> creates a new representative node with a given vertex and adds it to the existing doubly linked list.</a:t>
            </a:r>
          </a:p>
          <a:p>
            <a:pPr algn="just">
              <a:lnSpc>
                <a:spcPct val="120000"/>
              </a:lnSpc>
            </a:pPr>
            <a:r>
              <a:rPr lang="en-US" dirty="0" err="1"/>
              <a:t>Find_Set</a:t>
            </a:r>
            <a:r>
              <a:rPr lang="en-US" dirty="0"/>
              <a:t> searches through all the representative nodes, checking their values, and returns the representative element if found.</a:t>
            </a:r>
          </a:p>
          <a:p>
            <a:pPr algn="just">
              <a:lnSpc>
                <a:spcPct val="120000"/>
              </a:lnSpc>
            </a:pPr>
            <a:r>
              <a:rPr lang="en-US" dirty="0"/>
              <a:t>Union takes two representative nodes as input, merges their vertex lists, updates the representative element of the merged list, and deletes the representative node of the smaller list. The time complexity of these operations is O(log n) on average, where n is the number of unions performed.</a:t>
            </a:r>
          </a:p>
        </p:txBody>
      </p:sp>
    </p:spTree>
    <p:extLst>
      <p:ext uri="{BB962C8B-B14F-4D97-AF65-F5344CB8AC3E}">
        <p14:creationId xmlns:p14="http://schemas.microsoft.com/office/powerpoint/2010/main" val="19749549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199" y="565739"/>
            <a:ext cx="11207263" cy="1124949"/>
          </a:xfrm>
        </p:spPr>
        <p:txBody>
          <a:bodyPr>
            <a:normAutofit/>
          </a:bodyPr>
          <a:lstStyle/>
          <a:p>
            <a:r>
              <a:rPr lang="en-US" dirty="0"/>
              <a:t>CODE FOR IMPLEMENTATION</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54</a:t>
            </a:fld>
            <a:endParaRPr lang="en-US" dirty="0"/>
          </a:p>
        </p:txBody>
      </p:sp>
      <p:pic>
        <p:nvPicPr>
          <p:cNvPr id="12" name="Picture 11">
            <a:extLst>
              <a:ext uri="{FF2B5EF4-FFF2-40B4-BE49-F238E27FC236}">
                <a16:creationId xmlns:a16="http://schemas.microsoft.com/office/drawing/2014/main" id="{7733AC14-B3BF-2004-635E-37E371DE3B44}"/>
              </a:ext>
            </a:extLst>
          </p:cNvPr>
          <p:cNvPicPr>
            <a:picLocks noChangeAspect="1"/>
          </p:cNvPicPr>
          <p:nvPr/>
        </p:nvPicPr>
        <p:blipFill>
          <a:blip r:embed="rId2"/>
          <a:stretch>
            <a:fillRect/>
          </a:stretch>
        </p:blipFill>
        <p:spPr>
          <a:xfrm>
            <a:off x="1734882" y="1767027"/>
            <a:ext cx="4043796" cy="3747082"/>
          </a:xfrm>
          <a:prstGeom prst="rect">
            <a:avLst/>
          </a:prstGeom>
        </p:spPr>
      </p:pic>
      <p:pic>
        <p:nvPicPr>
          <p:cNvPr id="14" name="Picture 13">
            <a:extLst>
              <a:ext uri="{FF2B5EF4-FFF2-40B4-BE49-F238E27FC236}">
                <a16:creationId xmlns:a16="http://schemas.microsoft.com/office/drawing/2014/main" id="{97BE5BDD-E45A-BDE4-3C15-01ED055A578B}"/>
              </a:ext>
            </a:extLst>
          </p:cNvPr>
          <p:cNvPicPr>
            <a:picLocks noChangeAspect="1"/>
          </p:cNvPicPr>
          <p:nvPr/>
        </p:nvPicPr>
        <p:blipFill>
          <a:blip r:embed="rId3"/>
          <a:stretch>
            <a:fillRect/>
          </a:stretch>
        </p:blipFill>
        <p:spPr>
          <a:xfrm>
            <a:off x="5925762" y="2368891"/>
            <a:ext cx="4531356" cy="2543354"/>
          </a:xfrm>
          <a:prstGeom prst="rect">
            <a:avLst/>
          </a:prstGeom>
        </p:spPr>
      </p:pic>
    </p:spTree>
    <p:extLst>
      <p:ext uri="{BB962C8B-B14F-4D97-AF65-F5344CB8AC3E}">
        <p14:creationId xmlns:p14="http://schemas.microsoft.com/office/powerpoint/2010/main" val="42095008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199" y="565739"/>
            <a:ext cx="11207263" cy="1124949"/>
          </a:xfrm>
        </p:spPr>
        <p:txBody>
          <a:bodyPr>
            <a:normAutofit/>
          </a:bodyPr>
          <a:lstStyle/>
          <a:p>
            <a:r>
              <a:rPr lang="en-US" dirty="0"/>
              <a:t>CODE FOR IMPLEMENTATION (contd.)</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55</a:t>
            </a:fld>
            <a:endParaRPr lang="en-US" dirty="0"/>
          </a:p>
        </p:txBody>
      </p:sp>
      <p:pic>
        <p:nvPicPr>
          <p:cNvPr id="5" name="Picture 4">
            <a:extLst>
              <a:ext uri="{FF2B5EF4-FFF2-40B4-BE49-F238E27FC236}">
                <a16:creationId xmlns:a16="http://schemas.microsoft.com/office/drawing/2014/main" id="{FB07FB05-E565-3261-D1AD-548E8CC5830B}"/>
              </a:ext>
            </a:extLst>
          </p:cNvPr>
          <p:cNvPicPr>
            <a:picLocks noChangeAspect="1"/>
          </p:cNvPicPr>
          <p:nvPr/>
        </p:nvPicPr>
        <p:blipFill>
          <a:blip r:embed="rId2"/>
          <a:stretch>
            <a:fillRect/>
          </a:stretch>
        </p:blipFill>
        <p:spPr>
          <a:xfrm>
            <a:off x="396298" y="1690688"/>
            <a:ext cx="5266873" cy="5103091"/>
          </a:xfrm>
          <a:prstGeom prst="rect">
            <a:avLst/>
          </a:prstGeom>
        </p:spPr>
      </p:pic>
      <p:pic>
        <p:nvPicPr>
          <p:cNvPr id="7" name="Picture 6">
            <a:extLst>
              <a:ext uri="{FF2B5EF4-FFF2-40B4-BE49-F238E27FC236}">
                <a16:creationId xmlns:a16="http://schemas.microsoft.com/office/drawing/2014/main" id="{3EC13E11-FD94-E1C0-FFB2-24BE28185738}"/>
              </a:ext>
            </a:extLst>
          </p:cNvPr>
          <p:cNvPicPr>
            <a:picLocks noChangeAspect="1"/>
          </p:cNvPicPr>
          <p:nvPr/>
        </p:nvPicPr>
        <p:blipFill>
          <a:blip r:embed="rId3"/>
          <a:stretch>
            <a:fillRect/>
          </a:stretch>
        </p:blipFill>
        <p:spPr>
          <a:xfrm>
            <a:off x="6016534" y="3426108"/>
            <a:ext cx="5852193" cy="1194822"/>
          </a:xfrm>
          <a:prstGeom prst="rect">
            <a:avLst/>
          </a:prstGeom>
        </p:spPr>
      </p:pic>
    </p:spTree>
    <p:extLst>
      <p:ext uri="{BB962C8B-B14F-4D97-AF65-F5344CB8AC3E}">
        <p14:creationId xmlns:p14="http://schemas.microsoft.com/office/powerpoint/2010/main" val="3962600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199" y="565739"/>
            <a:ext cx="11207263" cy="1124949"/>
          </a:xfrm>
        </p:spPr>
        <p:txBody>
          <a:bodyPr>
            <a:normAutofit/>
          </a:bodyPr>
          <a:lstStyle/>
          <a:p>
            <a:r>
              <a:rPr lang="en-US" dirty="0"/>
              <a:t>TREE IMPLEMENTATION</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56</a:t>
            </a:fld>
            <a:endParaRPr lang="en-US" dirty="0"/>
          </a:p>
        </p:txBody>
      </p:sp>
      <p:sp>
        <p:nvSpPr>
          <p:cNvPr id="6" name="Text Placeholder 5">
            <a:extLst>
              <a:ext uri="{FF2B5EF4-FFF2-40B4-BE49-F238E27FC236}">
                <a16:creationId xmlns:a16="http://schemas.microsoft.com/office/drawing/2014/main" id="{1D0B5464-FC97-970F-2442-51419BCB0F83}"/>
              </a:ext>
            </a:extLst>
          </p:cNvPr>
          <p:cNvSpPr>
            <a:spLocks noGrp="1"/>
          </p:cNvSpPr>
          <p:nvPr>
            <p:ph type="body" sz="quarter" idx="13"/>
          </p:nvPr>
        </p:nvSpPr>
        <p:spPr>
          <a:xfrm>
            <a:off x="530468" y="2000249"/>
            <a:ext cx="10600594" cy="4585189"/>
          </a:xfrm>
        </p:spPr>
        <p:txBody>
          <a:bodyPr>
            <a:normAutofit/>
          </a:bodyPr>
          <a:lstStyle/>
          <a:p>
            <a:pPr algn="just">
              <a:lnSpc>
                <a:spcPct val="120000"/>
              </a:lnSpc>
            </a:pPr>
            <a:r>
              <a:rPr lang="en-US" dirty="0"/>
              <a:t>Each node in this implementation has two additional pieces of information besides its value: </a:t>
            </a:r>
            <a:r>
              <a:rPr lang="en-US" b="1" dirty="0"/>
              <a:t>rank</a:t>
            </a:r>
            <a:r>
              <a:rPr lang="en-US" dirty="0"/>
              <a:t> and </a:t>
            </a:r>
            <a:r>
              <a:rPr lang="en-US" b="1" dirty="0"/>
              <a:t>parent</a:t>
            </a:r>
            <a:r>
              <a:rPr lang="en-US" dirty="0"/>
              <a:t> pointer. </a:t>
            </a:r>
          </a:p>
          <a:p>
            <a:pPr algn="just">
              <a:lnSpc>
                <a:spcPct val="120000"/>
              </a:lnSpc>
            </a:pPr>
            <a:r>
              <a:rPr lang="en-US" dirty="0"/>
              <a:t>The rank of a node indicates the size of the subtree with that node as the root, while the parent pointer points to one of the parent nodes, ideally the highest node in the tree (the main root).</a:t>
            </a:r>
          </a:p>
        </p:txBody>
      </p:sp>
    </p:spTree>
    <p:extLst>
      <p:ext uri="{BB962C8B-B14F-4D97-AF65-F5344CB8AC3E}">
        <p14:creationId xmlns:p14="http://schemas.microsoft.com/office/powerpoint/2010/main" val="2858774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199" y="565739"/>
            <a:ext cx="11207263" cy="1124949"/>
          </a:xfrm>
        </p:spPr>
        <p:txBody>
          <a:bodyPr>
            <a:normAutofit/>
          </a:bodyPr>
          <a:lstStyle/>
          <a:p>
            <a:r>
              <a:rPr lang="en-US" dirty="0"/>
              <a:t>IMPLEMENTATION OF OPERATIONS</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57</a:t>
            </a:fld>
            <a:endParaRPr lang="en-US" dirty="0"/>
          </a:p>
        </p:txBody>
      </p:sp>
      <p:sp>
        <p:nvSpPr>
          <p:cNvPr id="6" name="Text Placeholder 5">
            <a:extLst>
              <a:ext uri="{FF2B5EF4-FFF2-40B4-BE49-F238E27FC236}">
                <a16:creationId xmlns:a16="http://schemas.microsoft.com/office/drawing/2014/main" id="{1D0B5464-FC97-970F-2442-51419BCB0F83}"/>
              </a:ext>
            </a:extLst>
          </p:cNvPr>
          <p:cNvSpPr>
            <a:spLocks noGrp="1"/>
          </p:cNvSpPr>
          <p:nvPr>
            <p:ph type="body" sz="quarter" idx="13"/>
          </p:nvPr>
        </p:nvSpPr>
        <p:spPr>
          <a:xfrm>
            <a:off x="530468" y="2000249"/>
            <a:ext cx="10600594" cy="4585189"/>
          </a:xfrm>
        </p:spPr>
        <p:txBody>
          <a:bodyPr>
            <a:normAutofit/>
          </a:bodyPr>
          <a:lstStyle/>
          <a:p>
            <a:pPr algn="just">
              <a:lnSpc>
                <a:spcPct val="120000"/>
              </a:lnSpc>
            </a:pPr>
            <a:r>
              <a:rPr lang="en-US" dirty="0" err="1"/>
              <a:t>Make_Set</a:t>
            </a:r>
            <a:r>
              <a:rPr lang="en-US" dirty="0"/>
              <a:t> initializes a node with its data, rank set to 1, and parent pointer pointing to itself. </a:t>
            </a:r>
          </a:p>
          <a:p>
            <a:pPr algn="just">
              <a:lnSpc>
                <a:spcPct val="120000"/>
              </a:lnSpc>
            </a:pPr>
            <a:r>
              <a:rPr lang="en-US" dirty="0" err="1"/>
              <a:t>Find_Set</a:t>
            </a:r>
            <a:r>
              <a:rPr lang="en-US" dirty="0"/>
              <a:t> recursively updates the parent pointers of all predecessors of a node until it reaches the head root node of the tree. </a:t>
            </a:r>
          </a:p>
          <a:p>
            <a:pPr algn="just">
              <a:lnSpc>
                <a:spcPct val="120000"/>
              </a:lnSpc>
            </a:pPr>
            <a:r>
              <a:rPr lang="en-US" dirty="0"/>
              <a:t>Union makes the lower rank node a child of the higher rank node. If the ranks are equal, the parent node's rank is incremented by one. Given the number of nodes in the dataset, we can create an array of nodes of size n.</a:t>
            </a:r>
          </a:p>
        </p:txBody>
      </p:sp>
    </p:spTree>
    <p:extLst>
      <p:ext uri="{BB962C8B-B14F-4D97-AF65-F5344CB8AC3E}">
        <p14:creationId xmlns:p14="http://schemas.microsoft.com/office/powerpoint/2010/main" val="10494721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199" y="565739"/>
            <a:ext cx="11207263" cy="1124949"/>
          </a:xfrm>
        </p:spPr>
        <p:txBody>
          <a:bodyPr>
            <a:normAutofit/>
          </a:bodyPr>
          <a:lstStyle/>
          <a:p>
            <a:r>
              <a:rPr lang="en-US" dirty="0"/>
              <a:t>CODE FOR IMPLEMENTATION</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58</a:t>
            </a:fld>
            <a:endParaRPr lang="en-US" dirty="0"/>
          </a:p>
        </p:txBody>
      </p:sp>
      <p:pic>
        <p:nvPicPr>
          <p:cNvPr id="5" name="Picture 4">
            <a:extLst>
              <a:ext uri="{FF2B5EF4-FFF2-40B4-BE49-F238E27FC236}">
                <a16:creationId xmlns:a16="http://schemas.microsoft.com/office/drawing/2014/main" id="{B1E2B7CD-AD89-404F-1C7E-2678AA9830E3}"/>
              </a:ext>
            </a:extLst>
          </p:cNvPr>
          <p:cNvPicPr>
            <a:picLocks noChangeAspect="1"/>
          </p:cNvPicPr>
          <p:nvPr/>
        </p:nvPicPr>
        <p:blipFill>
          <a:blip r:embed="rId2"/>
          <a:stretch>
            <a:fillRect/>
          </a:stretch>
        </p:blipFill>
        <p:spPr>
          <a:xfrm>
            <a:off x="2851089" y="1690688"/>
            <a:ext cx="6489823" cy="4915828"/>
          </a:xfrm>
          <a:prstGeom prst="rect">
            <a:avLst/>
          </a:prstGeom>
        </p:spPr>
      </p:pic>
    </p:spTree>
    <p:extLst>
      <p:ext uri="{BB962C8B-B14F-4D97-AF65-F5344CB8AC3E}">
        <p14:creationId xmlns:p14="http://schemas.microsoft.com/office/powerpoint/2010/main" val="2222487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199" y="565739"/>
            <a:ext cx="11207263" cy="1124949"/>
          </a:xfrm>
        </p:spPr>
        <p:txBody>
          <a:bodyPr>
            <a:normAutofit/>
          </a:bodyPr>
          <a:lstStyle/>
          <a:p>
            <a:r>
              <a:rPr lang="en-US" dirty="0"/>
              <a:t>OBSERVATIONS ON DATASETS</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59</a:t>
            </a:fld>
            <a:endParaRPr lang="en-US" dirty="0"/>
          </a:p>
        </p:txBody>
      </p:sp>
      <p:sp>
        <p:nvSpPr>
          <p:cNvPr id="6" name="Text Placeholder 5">
            <a:extLst>
              <a:ext uri="{FF2B5EF4-FFF2-40B4-BE49-F238E27FC236}">
                <a16:creationId xmlns:a16="http://schemas.microsoft.com/office/drawing/2014/main" id="{1D0B5464-FC97-970F-2442-51419BCB0F83}"/>
              </a:ext>
            </a:extLst>
          </p:cNvPr>
          <p:cNvSpPr>
            <a:spLocks noGrp="1"/>
          </p:cNvSpPr>
          <p:nvPr>
            <p:ph type="body" sz="quarter" idx="13"/>
          </p:nvPr>
        </p:nvSpPr>
        <p:spPr>
          <a:xfrm>
            <a:off x="539705" y="1730924"/>
            <a:ext cx="10600594" cy="4585189"/>
          </a:xfrm>
        </p:spPr>
        <p:txBody>
          <a:bodyPr>
            <a:normAutofit/>
          </a:bodyPr>
          <a:lstStyle/>
          <a:p>
            <a:pPr algn="just">
              <a:lnSpc>
                <a:spcPct val="120000"/>
              </a:lnSpc>
            </a:pPr>
            <a:r>
              <a:rPr lang="en-US" dirty="0"/>
              <a:t>SNAP Facebook (vertices: 4039, edges: 88234)</a:t>
            </a:r>
          </a:p>
          <a:p>
            <a:pPr marL="914400" lvl="1" indent="-457200" algn="just">
              <a:lnSpc>
                <a:spcPct val="120000"/>
              </a:lnSpc>
              <a:buFont typeface="+mj-lt"/>
              <a:buAutoNum type="arabicPeriod"/>
            </a:pPr>
            <a:r>
              <a:rPr lang="en-US" dirty="0"/>
              <a:t>Tree-based: 125.446ms</a:t>
            </a:r>
          </a:p>
          <a:p>
            <a:pPr marL="914400" lvl="1" indent="-457200" algn="just">
              <a:lnSpc>
                <a:spcPct val="120000"/>
              </a:lnSpc>
              <a:buFont typeface="+mj-lt"/>
              <a:buAutoNum type="arabicPeriod"/>
            </a:pPr>
            <a:r>
              <a:rPr lang="en-US" dirty="0"/>
              <a:t>Linked-list based: 134.665ms</a:t>
            </a:r>
          </a:p>
          <a:p>
            <a:pPr algn="just">
              <a:lnSpc>
                <a:spcPct val="120000"/>
              </a:lnSpc>
            </a:pPr>
            <a:r>
              <a:rPr lang="en-US" dirty="0"/>
              <a:t>SNAP Journal (vertices: 4847571, edges: 68993773)</a:t>
            </a:r>
          </a:p>
          <a:p>
            <a:pPr marL="914400" lvl="1" indent="-457200" algn="just">
              <a:lnSpc>
                <a:spcPct val="120000"/>
              </a:lnSpc>
              <a:buFont typeface="+mj-lt"/>
              <a:buAutoNum type="arabicPeriod"/>
            </a:pPr>
            <a:r>
              <a:rPr lang="en-US" dirty="0"/>
              <a:t>Tree-based: 125175ms (2mins)</a:t>
            </a:r>
          </a:p>
          <a:p>
            <a:pPr marL="914400" lvl="1" indent="-457200" algn="just">
              <a:lnSpc>
                <a:spcPct val="120000"/>
              </a:lnSpc>
              <a:buFont typeface="+mj-lt"/>
              <a:buAutoNum type="arabicPeriod"/>
            </a:pPr>
            <a:r>
              <a:rPr lang="en-US" dirty="0"/>
              <a:t>Linked-list based: 1% </a:t>
            </a:r>
            <a:r>
              <a:rPr lang="en-US"/>
              <a:t>completion in 1hr</a:t>
            </a:r>
            <a:endParaRPr lang="en-US" dirty="0"/>
          </a:p>
          <a:p>
            <a:pPr algn="just">
              <a:lnSpc>
                <a:spcPct val="120000"/>
              </a:lnSpc>
            </a:pPr>
            <a:r>
              <a:rPr lang="en-US" dirty="0"/>
              <a:t>KONECT USA Western (vertices: 6262104, edges: 15119284)</a:t>
            </a:r>
          </a:p>
          <a:p>
            <a:pPr marL="914400" lvl="1" indent="-457200" algn="just">
              <a:lnSpc>
                <a:spcPct val="120000"/>
              </a:lnSpc>
              <a:buFont typeface="+mj-lt"/>
              <a:buAutoNum type="arabicPeriod"/>
            </a:pPr>
            <a:r>
              <a:rPr lang="en-US" dirty="0"/>
              <a:t>Tree-based: 24509.2ms (24secs)</a:t>
            </a:r>
          </a:p>
          <a:p>
            <a:pPr marL="914400" lvl="1" indent="-457200" algn="just">
              <a:lnSpc>
                <a:spcPct val="120000"/>
              </a:lnSpc>
              <a:buFont typeface="+mj-lt"/>
              <a:buAutoNum type="arabicPeriod"/>
            </a:pPr>
            <a:r>
              <a:rPr lang="en-US" dirty="0"/>
              <a:t>Linked-list based: Approximately 1hr to reach 20% completion</a:t>
            </a:r>
          </a:p>
        </p:txBody>
      </p:sp>
    </p:spTree>
    <p:extLst>
      <p:ext uri="{BB962C8B-B14F-4D97-AF65-F5344CB8AC3E}">
        <p14:creationId xmlns:p14="http://schemas.microsoft.com/office/powerpoint/2010/main" val="3422191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6</a:t>
            </a:fld>
            <a:endParaRPr lang="en-US" dirty="0"/>
          </a:p>
        </p:txBody>
      </p:sp>
      <p:sp>
        <p:nvSpPr>
          <p:cNvPr id="5" name="Title 4">
            <a:extLst>
              <a:ext uri="{FF2B5EF4-FFF2-40B4-BE49-F238E27FC236}">
                <a16:creationId xmlns:a16="http://schemas.microsoft.com/office/drawing/2014/main" id="{E271C35F-E292-8150-E4AA-09515C2C4707}"/>
              </a:ext>
            </a:extLst>
          </p:cNvPr>
          <p:cNvSpPr>
            <a:spLocks noGrp="1"/>
          </p:cNvSpPr>
          <p:nvPr>
            <p:ph type="title"/>
          </p:nvPr>
        </p:nvSpPr>
        <p:spPr/>
        <p:txBody>
          <a:bodyPr>
            <a:normAutofit/>
          </a:bodyPr>
          <a:lstStyle/>
          <a:p>
            <a:r>
              <a:rPr lang="en-US" dirty="0"/>
              <a:t>PLOTTING A SUBSET OF DATASET</a:t>
            </a:r>
          </a:p>
        </p:txBody>
      </p:sp>
      <p:pic>
        <p:nvPicPr>
          <p:cNvPr id="7" name="Picture 6">
            <a:extLst>
              <a:ext uri="{FF2B5EF4-FFF2-40B4-BE49-F238E27FC236}">
                <a16:creationId xmlns:a16="http://schemas.microsoft.com/office/drawing/2014/main" id="{D2DFBB1A-738E-F224-BEEF-71846E863843}"/>
              </a:ext>
            </a:extLst>
          </p:cNvPr>
          <p:cNvPicPr>
            <a:picLocks noChangeAspect="1"/>
          </p:cNvPicPr>
          <p:nvPr/>
        </p:nvPicPr>
        <p:blipFill rotWithShape="1">
          <a:blip r:embed="rId2"/>
          <a:srcRect l="10769" t="11117" r="8207" b="9963"/>
          <a:stretch/>
        </p:blipFill>
        <p:spPr>
          <a:xfrm>
            <a:off x="6096000" y="1574252"/>
            <a:ext cx="5029200" cy="4898534"/>
          </a:xfrm>
          <a:prstGeom prst="rect">
            <a:avLst/>
          </a:prstGeom>
        </p:spPr>
      </p:pic>
      <p:sp>
        <p:nvSpPr>
          <p:cNvPr id="8" name="Text Placeholder 3">
            <a:extLst>
              <a:ext uri="{FF2B5EF4-FFF2-40B4-BE49-F238E27FC236}">
                <a16:creationId xmlns:a16="http://schemas.microsoft.com/office/drawing/2014/main" id="{D78C819A-5477-8C4D-7D68-28243478E6FA}"/>
              </a:ext>
            </a:extLst>
          </p:cNvPr>
          <p:cNvSpPr>
            <a:spLocks noGrp="1"/>
          </p:cNvSpPr>
          <p:nvPr>
            <p:ph type="body" sz="quarter" idx="13"/>
          </p:nvPr>
        </p:nvSpPr>
        <p:spPr>
          <a:xfrm>
            <a:off x="838201" y="2000249"/>
            <a:ext cx="4586654" cy="4243625"/>
          </a:xfrm>
        </p:spPr>
        <p:txBody>
          <a:bodyPr>
            <a:normAutofit/>
          </a:bodyPr>
          <a:lstStyle/>
          <a:p>
            <a:pPr marL="0" indent="0" algn="just">
              <a:spcAft>
                <a:spcPts val="600"/>
              </a:spcAft>
              <a:buNone/>
            </a:pPr>
            <a:r>
              <a:rPr lang="en-US" sz="2400" dirty="0"/>
              <a:t>We generated 30 polygons with number of vertices ranging from 3 (triangles) to 90.</a:t>
            </a:r>
          </a:p>
        </p:txBody>
      </p:sp>
    </p:spTree>
    <p:extLst>
      <p:ext uri="{BB962C8B-B14F-4D97-AF65-F5344CB8AC3E}">
        <p14:creationId xmlns:p14="http://schemas.microsoft.com/office/powerpoint/2010/main" val="33150096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199" y="565739"/>
            <a:ext cx="11207263" cy="1124949"/>
          </a:xfrm>
        </p:spPr>
        <p:txBody>
          <a:bodyPr>
            <a:normAutofit/>
          </a:bodyPr>
          <a:lstStyle/>
          <a:p>
            <a:r>
              <a:rPr lang="en-US" dirty="0"/>
              <a:t>KRUSKAL’S MST IMPLEMENTATION</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60</a:t>
            </a:fld>
            <a:endParaRPr lang="en-US" dirty="0"/>
          </a:p>
        </p:txBody>
      </p:sp>
      <p:pic>
        <p:nvPicPr>
          <p:cNvPr id="5" name="Picture 4">
            <a:extLst>
              <a:ext uri="{FF2B5EF4-FFF2-40B4-BE49-F238E27FC236}">
                <a16:creationId xmlns:a16="http://schemas.microsoft.com/office/drawing/2014/main" id="{504D1BA8-8D2A-D1F7-DDD6-25B8B69D0FA3}"/>
              </a:ext>
            </a:extLst>
          </p:cNvPr>
          <p:cNvPicPr>
            <a:picLocks noChangeAspect="1"/>
          </p:cNvPicPr>
          <p:nvPr/>
        </p:nvPicPr>
        <p:blipFill>
          <a:blip r:embed="rId2"/>
          <a:stretch>
            <a:fillRect/>
          </a:stretch>
        </p:blipFill>
        <p:spPr>
          <a:xfrm>
            <a:off x="5582683" y="1565040"/>
            <a:ext cx="6055833" cy="4565956"/>
          </a:xfrm>
          <a:prstGeom prst="rect">
            <a:avLst/>
          </a:prstGeom>
        </p:spPr>
      </p:pic>
      <p:sp>
        <p:nvSpPr>
          <p:cNvPr id="7" name="Text Placeholder 5">
            <a:extLst>
              <a:ext uri="{FF2B5EF4-FFF2-40B4-BE49-F238E27FC236}">
                <a16:creationId xmlns:a16="http://schemas.microsoft.com/office/drawing/2014/main" id="{7A045A82-DE6F-0BCC-2254-9A0B1E9679DB}"/>
              </a:ext>
            </a:extLst>
          </p:cNvPr>
          <p:cNvSpPr>
            <a:spLocks noGrp="1"/>
          </p:cNvSpPr>
          <p:nvPr>
            <p:ph type="body" sz="quarter" idx="13"/>
          </p:nvPr>
        </p:nvSpPr>
        <p:spPr>
          <a:xfrm>
            <a:off x="539705" y="1730924"/>
            <a:ext cx="4761968" cy="4585189"/>
          </a:xfrm>
        </p:spPr>
        <p:txBody>
          <a:bodyPr>
            <a:normAutofit/>
          </a:bodyPr>
          <a:lstStyle/>
          <a:p>
            <a:pPr marL="0" indent="0" algn="just">
              <a:lnSpc>
                <a:spcPct val="120000"/>
              </a:lnSpc>
              <a:buNone/>
            </a:pPr>
            <a:r>
              <a:rPr lang="en-US" dirty="0"/>
              <a:t>Observations for SNAP Facebook Dataset:</a:t>
            </a:r>
          </a:p>
          <a:p>
            <a:pPr marL="457200" lvl="1" indent="0" algn="just">
              <a:lnSpc>
                <a:spcPct val="120000"/>
              </a:lnSpc>
              <a:buNone/>
            </a:pPr>
            <a:r>
              <a:rPr lang="en-US" dirty="0"/>
              <a:t>Time taken: 3476ms</a:t>
            </a:r>
          </a:p>
        </p:txBody>
      </p:sp>
    </p:spTree>
    <p:extLst>
      <p:ext uri="{BB962C8B-B14F-4D97-AF65-F5344CB8AC3E}">
        <p14:creationId xmlns:p14="http://schemas.microsoft.com/office/powerpoint/2010/main" val="34789919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115FC-712E-41EF-46DA-06B9EBFFA0DA}"/>
              </a:ext>
            </a:extLst>
          </p:cNvPr>
          <p:cNvSpPr>
            <a:spLocks noGrp="1"/>
          </p:cNvSpPr>
          <p:nvPr>
            <p:ph type="ctrTitle"/>
          </p:nvPr>
        </p:nvSpPr>
        <p:spPr/>
        <p:txBody>
          <a:bodyPr anchor="ctr">
            <a:normAutofit/>
          </a:bodyPr>
          <a:lstStyle/>
          <a:p>
            <a:pPr algn="ctr"/>
            <a:r>
              <a:rPr lang="en-IN" sz="8800" dirty="0"/>
              <a:t>THANK YOU</a:t>
            </a:r>
            <a:endParaRPr lang="en-US" sz="8800" dirty="0"/>
          </a:p>
        </p:txBody>
      </p:sp>
      <p:sp>
        <p:nvSpPr>
          <p:cNvPr id="3" name="Slide Number Placeholder 2">
            <a:extLst>
              <a:ext uri="{FF2B5EF4-FFF2-40B4-BE49-F238E27FC236}">
                <a16:creationId xmlns:a16="http://schemas.microsoft.com/office/drawing/2014/main" id="{2CD2A632-3341-D771-1907-E6A1CE62522A}"/>
              </a:ext>
            </a:extLst>
          </p:cNvPr>
          <p:cNvSpPr>
            <a:spLocks noGrp="1"/>
          </p:cNvSpPr>
          <p:nvPr>
            <p:ph type="sldNum" sz="quarter" idx="12"/>
          </p:nvPr>
        </p:nvSpPr>
        <p:spPr/>
        <p:txBody>
          <a:bodyPr/>
          <a:lstStyle/>
          <a:p>
            <a:fld id="{F3450C42-9A0B-4425-92C2-70FCF7C45734}" type="slidenum">
              <a:rPr lang="en-US" smtClean="0"/>
              <a:t>61</a:t>
            </a:fld>
            <a:endParaRPr lang="en-US" dirty="0"/>
          </a:p>
        </p:txBody>
      </p:sp>
    </p:spTree>
    <p:extLst>
      <p:ext uri="{BB962C8B-B14F-4D97-AF65-F5344CB8AC3E}">
        <p14:creationId xmlns:p14="http://schemas.microsoft.com/office/powerpoint/2010/main" val="324469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364149" y="1497469"/>
            <a:ext cx="11463703" cy="3863063"/>
          </a:xfrm>
        </p:spPr>
        <p:txBody>
          <a:bodyPr>
            <a:normAutofit/>
          </a:bodyPr>
          <a:lstStyle/>
          <a:p>
            <a:r>
              <a:rPr lang="en-US" sz="4400" spc="0" dirty="0"/>
              <a:t>1-B: </a:t>
            </a:r>
            <a:r>
              <a:rPr lang="en-US" sz="4400" dirty="0"/>
              <a:t>CONSIDER A BRUTE FORCE METHOD WHERE YOU DO AN EXHAUSTIVE SEARCH FOR FINDING THE OPTIMAL RESULT</a:t>
            </a:r>
            <a:endParaRPr lang="en-US" dirty="0"/>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7</a:t>
            </a:fld>
            <a:endParaRPr lang="en-US" dirty="0">
              <a:solidFill>
                <a:srgbClr val="898989"/>
              </a:solidFill>
            </a:endParaRPr>
          </a:p>
        </p:txBody>
      </p:sp>
    </p:spTree>
    <p:extLst>
      <p:ext uri="{BB962C8B-B14F-4D97-AF65-F5344CB8AC3E}">
        <p14:creationId xmlns:p14="http://schemas.microsoft.com/office/powerpoint/2010/main" val="4218469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normAutofit/>
          </a:bodyPr>
          <a:lstStyle/>
          <a:p>
            <a:r>
              <a:rPr lang="en-US" dirty="0"/>
              <a:t>BRUTE FORCE APPROACH</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8</a:t>
            </a:fld>
            <a:endParaRPr lang="en-US" dirty="0"/>
          </a:p>
        </p:txBody>
      </p:sp>
      <p:sp>
        <p:nvSpPr>
          <p:cNvPr id="4" name="Text Placeholder 3">
            <a:extLst>
              <a:ext uri="{FF2B5EF4-FFF2-40B4-BE49-F238E27FC236}">
                <a16:creationId xmlns:a16="http://schemas.microsoft.com/office/drawing/2014/main" id="{8BB67C43-09A8-AD4B-40E2-EEAC2E50F8C5}"/>
              </a:ext>
            </a:extLst>
          </p:cNvPr>
          <p:cNvSpPr>
            <a:spLocks noGrp="1"/>
          </p:cNvSpPr>
          <p:nvPr>
            <p:ph type="body" sz="quarter" idx="13"/>
          </p:nvPr>
        </p:nvSpPr>
        <p:spPr>
          <a:xfrm>
            <a:off x="838200" y="2000249"/>
            <a:ext cx="10515600" cy="4243625"/>
          </a:xfrm>
        </p:spPr>
        <p:txBody>
          <a:bodyPr>
            <a:normAutofit fontScale="92500"/>
          </a:bodyPr>
          <a:lstStyle/>
          <a:p>
            <a:pPr algn="just">
              <a:spcAft>
                <a:spcPts val="600"/>
              </a:spcAft>
            </a:pPr>
            <a:r>
              <a:rPr lang="en-US" sz="2400" dirty="0"/>
              <a:t>A triangulation of a convex polygon is formed by drawing diagonals between non-adjacent vertices (corners) such that the diagonals never intersect. The problem is to find the cost of triangulation with the minimum cost. The cost of a triangulation is sum of the weights of its sides (perimeter).</a:t>
            </a:r>
          </a:p>
          <a:p>
            <a:pPr algn="just">
              <a:spcAft>
                <a:spcPts val="600"/>
              </a:spcAft>
            </a:pPr>
            <a:r>
              <a:rPr lang="en-US" dirty="0"/>
              <a:t>A polygon with n vertices can be triangulated into n-2 triangles and we have to find min cost for such triangulation.</a:t>
            </a:r>
          </a:p>
          <a:p>
            <a:pPr algn="just">
              <a:spcAft>
                <a:spcPts val="600"/>
              </a:spcAft>
            </a:pPr>
            <a:r>
              <a:rPr lang="en-US" sz="2400" dirty="0"/>
              <a:t>This problem has </a:t>
            </a:r>
            <a:r>
              <a:rPr lang="en-US" sz="2400" b="1" dirty="0"/>
              <a:t>recursive substructure</a:t>
            </a:r>
            <a:r>
              <a:rPr lang="en-US" sz="2400" dirty="0"/>
              <a:t>. The idea is to divide the polygon into three parts: a single triangle, the sub-polygon to the left, and the sub-polygon to the right. We try all possible divisions like this and find the one that minimizes the cost of the triangle plus the cost of the triangulation of the two sub-polygons.</a:t>
            </a:r>
          </a:p>
        </p:txBody>
      </p:sp>
    </p:spTree>
    <p:extLst>
      <p:ext uri="{BB962C8B-B14F-4D97-AF65-F5344CB8AC3E}">
        <p14:creationId xmlns:p14="http://schemas.microsoft.com/office/powerpoint/2010/main" val="4101352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normAutofit fontScale="90000"/>
          </a:bodyPr>
          <a:lstStyle/>
          <a:p>
            <a:r>
              <a:rPr lang="en-US" dirty="0"/>
              <a:t>CODE FOR BRUTE FORCE APPROACH</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9</a:t>
            </a:fld>
            <a:endParaRPr lang="en-US" dirty="0"/>
          </a:p>
        </p:txBody>
      </p:sp>
      <p:sp>
        <p:nvSpPr>
          <p:cNvPr id="4" name="Text Placeholder 3">
            <a:extLst>
              <a:ext uri="{FF2B5EF4-FFF2-40B4-BE49-F238E27FC236}">
                <a16:creationId xmlns:a16="http://schemas.microsoft.com/office/drawing/2014/main" id="{8BB67C43-09A8-AD4B-40E2-EEAC2E50F8C5}"/>
              </a:ext>
            </a:extLst>
          </p:cNvPr>
          <p:cNvSpPr>
            <a:spLocks noGrp="1"/>
          </p:cNvSpPr>
          <p:nvPr>
            <p:ph type="body" sz="quarter" idx="13"/>
          </p:nvPr>
        </p:nvSpPr>
        <p:spPr>
          <a:xfrm>
            <a:off x="838200" y="2000249"/>
            <a:ext cx="3628291" cy="4243625"/>
          </a:xfrm>
        </p:spPr>
        <p:txBody>
          <a:bodyPr>
            <a:normAutofit/>
          </a:bodyPr>
          <a:lstStyle/>
          <a:p>
            <a:pPr marL="0" indent="0" algn="just">
              <a:spcAft>
                <a:spcPts val="600"/>
              </a:spcAft>
              <a:buNone/>
            </a:pPr>
            <a:r>
              <a:rPr lang="en-US" sz="2400" dirty="0"/>
              <a:t>Here cost is a helper function that defines the cost for a triangulation to be the perimeter of the triangle formed by the 3 points</a:t>
            </a:r>
          </a:p>
        </p:txBody>
      </p:sp>
      <p:pic>
        <p:nvPicPr>
          <p:cNvPr id="6" name="Picture 5">
            <a:extLst>
              <a:ext uri="{FF2B5EF4-FFF2-40B4-BE49-F238E27FC236}">
                <a16:creationId xmlns:a16="http://schemas.microsoft.com/office/drawing/2014/main" id="{2F7C281F-FBCE-70FA-7F3A-2B5A16C60BE1}"/>
              </a:ext>
            </a:extLst>
          </p:cNvPr>
          <p:cNvPicPr>
            <a:picLocks noChangeAspect="1"/>
          </p:cNvPicPr>
          <p:nvPr/>
        </p:nvPicPr>
        <p:blipFill>
          <a:blip r:embed="rId2"/>
          <a:stretch>
            <a:fillRect/>
          </a:stretch>
        </p:blipFill>
        <p:spPr>
          <a:xfrm>
            <a:off x="4645634" y="1900581"/>
            <a:ext cx="7056927" cy="4442960"/>
          </a:xfrm>
          <a:prstGeom prst="rect">
            <a:avLst/>
          </a:prstGeom>
        </p:spPr>
      </p:pic>
    </p:spTree>
    <p:extLst>
      <p:ext uri="{BB962C8B-B14F-4D97-AF65-F5344CB8AC3E}">
        <p14:creationId xmlns:p14="http://schemas.microsoft.com/office/powerpoint/2010/main" val="293324016"/>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Custom 2">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B3E117AD-7972-4C19-8EE9-C96E6C3AD3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2618F7-18BF-4051-9DE5-A9D1FF4469C7}">
  <ds:schemaRefs>
    <ds:schemaRef ds:uri="http://schemas.microsoft.com/sharepoint/v3/contenttype/forms"/>
  </ds:schemaRefs>
</ds:datastoreItem>
</file>

<file path=customXml/itemProps3.xml><?xml version="1.0" encoding="utf-8"?>
<ds:datastoreItem xmlns:ds="http://schemas.openxmlformats.org/officeDocument/2006/customXml" ds:itemID="{82779174-7527-490F-870B-C81F06E4E9E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Funky shapes dark design</Template>
  <TotalTime>2444</TotalTime>
  <Words>3058</Words>
  <Application>Microsoft Office PowerPoint</Application>
  <PresentationFormat>Widescreen</PresentationFormat>
  <Paragraphs>254</Paragraphs>
  <Slides>61</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Cambria Math</vt:lpstr>
      <vt:lpstr>Trebuchet MS</vt:lpstr>
      <vt:lpstr>urw-din</vt:lpstr>
      <vt:lpstr>FunkyShapesDarkVTI</vt:lpstr>
      <vt:lpstr>ALGORITHMS LAB  (CS-2271) ASSIGNMENT - 2</vt:lpstr>
      <vt:lpstr>POLYGON TRIANGULATION PROBLEM</vt:lpstr>
      <vt:lpstr>1-A: PREPARE A DATASET FOR THE CONVEX POLYGON WITH INCREASING NUMBER OF ARBITRARY VERTICES</vt:lpstr>
      <vt:lpstr>APPROACH FOR GENERATING DATASET</vt:lpstr>
      <vt:lpstr>APPROACH FOR GENERATING DATASET</vt:lpstr>
      <vt:lpstr>PLOTTING A SUBSET OF DATASET</vt:lpstr>
      <vt:lpstr>1-B: CONSIDER A BRUTE FORCE METHOD WHERE YOU DO AN EXHAUSTIVE SEARCH FOR FINDING THE OPTIMAL RESULT</vt:lpstr>
      <vt:lpstr>BRUTE FORCE APPROACH</vt:lpstr>
      <vt:lpstr>CODE FOR BRUTE FORCE APPROACH</vt:lpstr>
      <vt:lpstr>ANALYSIS OF BRUTE FORCE APPROACH</vt:lpstr>
      <vt:lpstr>ANALYSIS OF BRUTE FORCE APPROACH</vt:lpstr>
      <vt:lpstr>1-C: NEXT APPLY DYNAMIC PROGRAMMING, IN LINE WITH THE MATRIX CHAIN MULTIPLICATION PROBLEM</vt:lpstr>
      <vt:lpstr>DYNAMIC PROGRAMMING APPROACH</vt:lpstr>
      <vt:lpstr>CODE FOR DP APPROACH</vt:lpstr>
      <vt:lpstr>ANALYSIS OF DP APPROACH</vt:lpstr>
      <vt:lpstr>DP VS BRUTE FORCE APPROACH</vt:lpstr>
      <vt:lpstr>ANALYSIS OF DP APPROACH</vt:lpstr>
      <vt:lpstr>1-D: THEN IMPLEMENT A GREEDY STRATEGY TO SOLVE THE SAME PROBLEM BY CHOOSING NON-INTERSECTING DIAGONALS IN SORTED ORDER</vt:lpstr>
      <vt:lpstr>GREEDY APPROACH</vt:lpstr>
      <vt:lpstr>CODE FOR GREEDY APPROACH</vt:lpstr>
      <vt:lpstr>1-E: FINALLY COMPARE THE RESULTS AND SUGGEST WHETHER THE DP AND GREEDY APPROACH RESULTS SHOW MISMATCH</vt:lpstr>
      <vt:lpstr>DP VS GREEDY APPROACH</vt:lpstr>
      <vt:lpstr>ANALYSIS OF GREEDY VS DP APPROACH</vt:lpstr>
      <vt:lpstr>DIFFERENCE IN GREEDY VS DP APPROACH</vt:lpstr>
      <vt:lpstr>DP TRIANGULATION PLOTS</vt:lpstr>
      <vt:lpstr>GREEDY TRIANGULATION PLOTS</vt:lpstr>
      <vt:lpstr>COMPARISON OF TRIANGULATIONS</vt:lpstr>
      <vt:lpstr>COMPARISON OF TRIANGULATIONS</vt:lpstr>
      <vt:lpstr>DATA COMPRESSION STRATEGIES</vt:lpstr>
      <vt:lpstr>2-A: WRITE ENCODING ALGORITHMS FOR THE SHANNON-FANO CODING SCHEME</vt:lpstr>
      <vt:lpstr>DATA COMPRESSION</vt:lpstr>
      <vt:lpstr>SHANNON-FANO CODING SCHEME</vt:lpstr>
      <vt:lpstr>CODE FOR SHANNON-FANO CODING</vt:lpstr>
      <vt:lpstr>SHANNON-FANO ENCODING SCHEME</vt:lpstr>
      <vt:lpstr>2-B: IMPLEMENT HUFFMAN ENCODING SCHEME USING HEAP AS DATA STRUCTURE</vt:lpstr>
      <vt:lpstr>HUFFMAN ENCODING SCHEME</vt:lpstr>
      <vt:lpstr>CODE FOR HUFFMAN ENCODING</vt:lpstr>
      <vt:lpstr>CODE FOR HUFFMAN ENCODING (contd.)</vt:lpstr>
      <vt:lpstr>EXAMPLE OUTPUT OF HUFFMAN CODE</vt:lpstr>
      <vt:lpstr>2-C: IMPLEMENT AN INSTANTANEOUS DECODING ALGORITHM</vt:lpstr>
      <vt:lpstr>INSTANTANEOUS DECODING</vt:lpstr>
      <vt:lpstr>CODE FOR INSTANTANEOUS DECODING</vt:lpstr>
      <vt:lpstr>EXAMPLE OUTPUT OF DECODING</vt:lpstr>
      <vt:lpstr>2-D: CHOOSE A LARGE TEXT DOCUMENT AND GET RESULTS OF HUFFMAN CODING WITH THIS DOCUMENT</vt:lpstr>
      <vt:lpstr>HUFFMAN CODING WITH LARGE TEXT DOC</vt:lpstr>
      <vt:lpstr>2-D: EXAMINE THE OPTIMALITY OF HUFFMAN CODES AS DATA COMPRESSION STRATEGY BY COMPARING WITH ANOTHER DOCUMENT</vt:lpstr>
      <vt:lpstr>GENERATING DATASET OF LARGE TXT</vt:lpstr>
      <vt:lpstr>PLOT OF HUFFMAN COMPRESSION %</vt:lpstr>
      <vt:lpstr>3: STUDY AND IMPLEMENT DSU OPERATIONS FOR SNAP AND KONECT DATASETS</vt:lpstr>
      <vt:lpstr>MST AND CONNECTED COMPONENTS</vt:lpstr>
      <vt:lpstr>ABOUT THE DATASETS</vt:lpstr>
      <vt:lpstr>LINKED LIST IMPLEMENTATION</vt:lpstr>
      <vt:lpstr>IMPLEMENTATION OF OPERATIONS</vt:lpstr>
      <vt:lpstr>CODE FOR IMPLEMENTATION</vt:lpstr>
      <vt:lpstr>CODE FOR IMPLEMENTATION (contd.)</vt:lpstr>
      <vt:lpstr>TREE IMPLEMENTATION</vt:lpstr>
      <vt:lpstr>IMPLEMENTATION OF OPERATIONS</vt:lpstr>
      <vt:lpstr>CODE FOR IMPLEMENTATION</vt:lpstr>
      <vt:lpstr>OBSERVATIONS ON DATASETS</vt:lpstr>
      <vt:lpstr>KRUSKAL’S MST IMPLEMENTATION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 LAB  (CS-2271)</dc:title>
  <dc:creator>Aritra Bandyopadhyay</dc:creator>
  <cp:lastModifiedBy>Aritra Bandyopadhyay</cp:lastModifiedBy>
  <cp:revision>15</cp:revision>
  <dcterms:created xsi:type="dcterms:W3CDTF">2023-02-18T14:11:19Z</dcterms:created>
  <dcterms:modified xsi:type="dcterms:W3CDTF">2023-04-16T14:58:44Z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